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59" r:id="rId3"/>
    <p:sldId id="534" r:id="rId4"/>
    <p:sldId id="535" r:id="rId5"/>
    <p:sldId id="477" r:id="rId6"/>
    <p:sldId id="583" r:id="rId7"/>
    <p:sldId id="561" r:id="rId8"/>
    <p:sldId id="457" r:id="rId9"/>
    <p:sldId id="339" r:id="rId10"/>
    <p:sldId id="536" r:id="rId11"/>
    <p:sldId id="540" r:id="rId12"/>
    <p:sldId id="452" r:id="rId13"/>
    <p:sldId id="497" r:id="rId14"/>
    <p:sldId id="479" r:id="rId15"/>
    <p:sldId id="567" r:id="rId16"/>
    <p:sldId id="565" r:id="rId17"/>
    <p:sldId id="564" r:id="rId18"/>
    <p:sldId id="562" r:id="rId19"/>
    <p:sldId id="566" r:id="rId20"/>
    <p:sldId id="577" r:id="rId21"/>
    <p:sldId id="445" r:id="rId22"/>
    <p:sldId id="569" r:id="rId23"/>
    <p:sldId id="570" r:id="rId24"/>
    <p:sldId id="584" r:id="rId25"/>
    <p:sldId id="571" r:id="rId26"/>
    <p:sldId id="572" r:id="rId27"/>
    <p:sldId id="573" r:id="rId28"/>
    <p:sldId id="568" r:id="rId29"/>
    <p:sldId id="575" r:id="rId30"/>
    <p:sldId id="576" r:id="rId31"/>
    <p:sldId id="578" r:id="rId32"/>
    <p:sldId id="579" r:id="rId33"/>
    <p:sldId id="574" r:id="rId34"/>
    <p:sldId id="580" r:id="rId35"/>
    <p:sldId id="581" r:id="rId36"/>
    <p:sldId id="559" r:id="rId37"/>
    <p:sldId id="432" r:id="rId38"/>
    <p:sldId id="582" r:id="rId3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487"/>
    <a:srgbClr val="F9B359"/>
    <a:srgbClr val="F2A068"/>
    <a:srgbClr val="F7C09B"/>
    <a:srgbClr val="FFDC6D"/>
    <a:srgbClr val="CC0000"/>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15" autoAdjust="0"/>
    <p:restoredTop sz="84686" autoAdjust="0"/>
  </p:normalViewPr>
  <p:slideViewPr>
    <p:cSldViewPr snapToGrid="0">
      <p:cViewPr varScale="1">
        <p:scale>
          <a:sx n="61" d="100"/>
          <a:sy n="61" d="100"/>
        </p:scale>
        <p:origin x="942" y="72"/>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2020/6/12</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2020/6/12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通過實際的危害識別、危害分類和危害評分任務，探討駕駛經驗對於危害意識和風險感知的影響</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4193192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1070476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4155976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dirty="0">
                <a:solidFill>
                  <a:prstClr val="black"/>
                </a:solidFill>
                <a:latin typeface="微軟正黑體" panose="020B0604030504040204" pitchFamily="34" charset="-120"/>
                <a:ea typeface="微軟正黑體" panose="020B0604030504040204" pitchFamily="34" charset="-120"/>
              </a:rPr>
              <a:t>25Fps</a:t>
            </a:r>
            <a:r>
              <a:rPr lang="zh-TW" altLang="en-US" sz="1200" b="1" dirty="0">
                <a:solidFill>
                  <a:prstClr val="black"/>
                </a:solidFill>
                <a:latin typeface="微軟正黑體" panose="020B0604030504040204" pitchFamily="34" charset="-120"/>
                <a:ea typeface="微軟正黑體" panose="020B0604030504040204" pitchFamily="34" charset="-120"/>
              </a:rPr>
              <a:t>每秒跑</a:t>
            </a:r>
            <a:r>
              <a:rPr lang="en-US" altLang="zh-TW" sz="1200" b="1" dirty="0">
                <a:solidFill>
                  <a:prstClr val="black"/>
                </a:solidFill>
                <a:latin typeface="微軟正黑體" panose="020B0604030504040204" pitchFamily="34" charset="-120"/>
                <a:ea typeface="微軟正黑體" panose="020B0604030504040204" pitchFamily="34" charset="-120"/>
              </a:rPr>
              <a:t>25</a:t>
            </a:r>
            <a:r>
              <a:rPr lang="zh-TW" altLang="en-US" sz="1200" b="1" dirty="0">
                <a:solidFill>
                  <a:prstClr val="black"/>
                </a:solidFill>
                <a:latin typeface="微軟正黑體" panose="020B0604030504040204" pitchFamily="34" charset="-120"/>
                <a:ea typeface="微軟正黑體" panose="020B0604030504040204" pitchFamily="34" charset="-120"/>
              </a:rPr>
              <a:t>張畫面</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3760126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3500087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14326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12516763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1479740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27552930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實驗集</a:t>
            </a:r>
            <a:r>
              <a:rPr lang="en-US" altLang="zh-TW" dirty="0"/>
              <a:t>2</a:t>
            </a:r>
            <a:r>
              <a:rPr lang="zh-TW" altLang="en-US" dirty="0"/>
              <a:t>是不可控制的十字路口</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實驗集</a:t>
            </a:r>
            <a:r>
              <a:rPr lang="en-US" altLang="zh-TW" dirty="0"/>
              <a:t>3</a:t>
            </a:r>
            <a:r>
              <a:rPr lang="zh-TW" altLang="en-US" dirty="0"/>
              <a:t>是可控制的十字路口</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432776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1287091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4014354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灰色行表示該影片在組之間沒有顯著差異</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28442479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灰色行表示該影片在組之間沒有顯著差異</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24</a:t>
            </a:fld>
            <a:endParaRPr lang="zh-TW" altLang="en-US"/>
          </a:p>
        </p:txBody>
      </p:sp>
    </p:spTree>
    <p:extLst>
      <p:ext uri="{BB962C8B-B14F-4D97-AF65-F5344CB8AC3E}">
        <p14:creationId xmlns:p14="http://schemas.microsoft.com/office/powerpoint/2010/main" val="39137415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灰色行表示該影片在組之間沒有顯著差異</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25</a:t>
            </a:fld>
            <a:endParaRPr lang="zh-TW" altLang="en-US"/>
          </a:p>
        </p:txBody>
      </p:sp>
    </p:spTree>
    <p:extLst>
      <p:ext uri="{BB962C8B-B14F-4D97-AF65-F5344CB8AC3E}">
        <p14:creationId xmlns:p14="http://schemas.microsoft.com/office/powerpoint/2010/main" val="3780822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dirty="0">
                <a:solidFill>
                  <a:prstClr val="black"/>
                </a:solidFill>
                <a:latin typeface="微軟正黑體" panose="020B0604030504040204" pitchFamily="34" charset="-120"/>
                <a:ea typeface="微軟正黑體" panose="020B0604030504040204" pitchFamily="34" charset="-120"/>
              </a:rPr>
              <a:t>括號前面的數字代表對於此事件反應的駕駛者人數</a:t>
            </a:r>
            <a:endParaRPr lang="en-US" altLang="zh-TW" sz="1200" b="1" dirty="0">
              <a:solidFill>
                <a:prstClr val="black"/>
              </a:solidFill>
              <a:latin typeface="微軟正黑體" panose="020B0604030504040204" pitchFamily="34" charset="-120"/>
              <a:ea typeface="微軟正黑體" panose="020B0604030504040204" pitchFamily="34" charset="-120"/>
            </a:endParaRPr>
          </a:p>
          <a:p>
            <a:r>
              <a:rPr lang="zh-TW" altLang="en-US" sz="1200" b="1" dirty="0">
                <a:solidFill>
                  <a:prstClr val="black"/>
                </a:solidFill>
                <a:latin typeface="微軟正黑體" panose="020B0604030504040204" pitchFamily="34" charset="-120"/>
                <a:ea typeface="微軟正黑體" panose="020B0604030504040204" pitchFamily="34" charset="-120"/>
              </a:rPr>
              <a:t>括號裡面唯有反應的駕駛者比例</a:t>
            </a:r>
            <a:endParaRPr lang="en-US" altLang="zh-TW" sz="1200" b="1" dirty="0">
              <a:solidFill>
                <a:prstClr val="black"/>
              </a:solidFill>
              <a:latin typeface="微軟正黑體" panose="020B0604030504040204" pitchFamily="34" charset="-120"/>
              <a:ea typeface="微軟正黑體" panose="020B0604030504040204" pitchFamily="34" charset="-120"/>
            </a:endParaRPr>
          </a:p>
          <a:p>
            <a:r>
              <a:rPr lang="zh-TW" altLang="en-US" sz="1200" b="1" dirty="0">
                <a:solidFill>
                  <a:prstClr val="black"/>
                </a:solidFill>
                <a:latin typeface="微軟正黑體" panose="020B0604030504040204" pitchFamily="34" charset="-120"/>
                <a:ea typeface="微軟正黑體" panose="020B0604030504040204" pitchFamily="34" charset="-120"/>
              </a:rPr>
              <a:t>粗體代表</a:t>
            </a:r>
            <a:r>
              <a:rPr lang="en-US" altLang="zh-TW" sz="1200" b="1" dirty="0">
                <a:solidFill>
                  <a:prstClr val="black"/>
                </a:solidFill>
                <a:latin typeface="微軟正黑體" panose="020B0604030504040204" pitchFamily="34" charset="-120"/>
                <a:ea typeface="微軟正黑體" panose="020B0604030504040204" pitchFamily="34" charset="-120"/>
              </a:rPr>
              <a:t>P</a:t>
            </a:r>
            <a:r>
              <a:rPr lang="zh-TW" altLang="en-US" sz="1200" b="1" dirty="0">
                <a:solidFill>
                  <a:prstClr val="black"/>
                </a:solidFill>
                <a:latin typeface="微軟正黑體" panose="020B0604030504040204" pitchFamily="34" charset="-120"/>
                <a:ea typeface="微軟正黑體" panose="020B0604030504040204" pitchFamily="34" charset="-120"/>
              </a:rPr>
              <a:t>值</a:t>
            </a:r>
            <a:r>
              <a:rPr lang="en-US" altLang="zh-TW" sz="1200" b="1" dirty="0">
                <a:solidFill>
                  <a:prstClr val="black"/>
                </a:solidFill>
                <a:latin typeface="微軟正黑體" panose="020B0604030504040204" pitchFamily="34" charset="-120"/>
                <a:ea typeface="微軟正黑體" panose="020B0604030504040204" pitchFamily="34" charset="-120"/>
              </a:rPr>
              <a:t>&lt;0.01</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26</a:t>
            </a:fld>
            <a:endParaRPr lang="zh-TW" altLang="en-US"/>
          </a:p>
        </p:txBody>
      </p:sp>
    </p:spTree>
    <p:extLst>
      <p:ext uri="{BB962C8B-B14F-4D97-AF65-F5344CB8AC3E}">
        <p14:creationId xmlns:p14="http://schemas.microsoft.com/office/powerpoint/2010/main" val="7989881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27</a:t>
            </a:fld>
            <a:endParaRPr lang="zh-TW" altLang="en-US"/>
          </a:p>
        </p:txBody>
      </p:sp>
    </p:spTree>
    <p:extLst>
      <p:ext uri="{BB962C8B-B14F-4D97-AF65-F5344CB8AC3E}">
        <p14:creationId xmlns:p14="http://schemas.microsoft.com/office/powerpoint/2010/main" val="2693784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a:solidFill>
                  <a:schemeClr val="tx1"/>
                </a:solidFill>
                <a:effectLst/>
                <a:latin typeface="+mn-lt"/>
                <a:ea typeface="+mn-ea"/>
                <a:cs typeface="+mn-cs"/>
              </a:rPr>
              <a:t>M1-M3</a:t>
            </a:r>
            <a:r>
              <a:rPr lang="zh-TW" altLang="en-US" sz="1200" b="0" i="0" kern="1200" dirty="0">
                <a:solidFill>
                  <a:schemeClr val="tx1"/>
                </a:solidFill>
                <a:effectLst/>
                <a:latin typeface="+mn-lt"/>
                <a:ea typeface="+mn-ea"/>
                <a:cs typeface="+mn-cs"/>
              </a:rPr>
              <a:t>：影片重複</a:t>
            </a:r>
            <a:r>
              <a:rPr lang="en-US" altLang="zh-TW" sz="1200" b="0" i="0" kern="1200" dirty="0">
                <a:solidFill>
                  <a:schemeClr val="tx1"/>
                </a:solidFill>
                <a:effectLst/>
                <a:latin typeface="+mn-lt"/>
                <a:ea typeface="+mn-ea"/>
                <a:cs typeface="+mn-cs"/>
              </a:rPr>
              <a:t>1-3</a:t>
            </a:r>
            <a:r>
              <a:rPr lang="zh-TW" altLang="en-US" sz="1200" b="0" i="0" kern="1200" dirty="0">
                <a:solidFill>
                  <a:schemeClr val="tx1"/>
                </a:solidFill>
                <a:effectLst/>
                <a:latin typeface="+mn-lt"/>
                <a:ea typeface="+mn-ea"/>
                <a:cs typeface="+mn-cs"/>
              </a:rPr>
              <a:t>次，其各個依變量的平均值</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TYI =</a:t>
            </a:r>
            <a:r>
              <a:rPr lang="zh-TW" altLang="en-US" sz="1200" b="0" i="0" kern="1200" dirty="0">
                <a:solidFill>
                  <a:schemeClr val="tx1"/>
                </a:solidFill>
                <a:effectLst/>
                <a:latin typeface="+mn-lt"/>
                <a:ea typeface="+mn-ea"/>
                <a:cs typeface="+mn-cs"/>
              </a:rPr>
              <a:t>訓練有素的年輕駕駛者，</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E =</a:t>
            </a:r>
            <a:r>
              <a:rPr lang="zh-TW" altLang="en-US" sz="1200" b="0" i="0" kern="1200" dirty="0">
                <a:solidFill>
                  <a:schemeClr val="tx1"/>
                </a:solidFill>
                <a:effectLst/>
                <a:latin typeface="+mn-lt"/>
                <a:ea typeface="+mn-ea"/>
                <a:cs typeface="+mn-cs"/>
              </a:rPr>
              <a:t>經驗豐富的駕駛者</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28</a:t>
            </a:fld>
            <a:endParaRPr lang="zh-TW" altLang="en-US"/>
          </a:p>
        </p:txBody>
      </p:sp>
    </p:spTree>
    <p:extLst>
      <p:ext uri="{BB962C8B-B14F-4D97-AF65-F5344CB8AC3E}">
        <p14:creationId xmlns:p14="http://schemas.microsoft.com/office/powerpoint/2010/main" val="3654289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a:solidFill>
                  <a:schemeClr val="tx1"/>
                </a:solidFill>
                <a:effectLst/>
                <a:latin typeface="+mn-lt"/>
                <a:ea typeface="+mn-ea"/>
                <a:cs typeface="+mn-cs"/>
              </a:rPr>
              <a:t>M1-M3</a:t>
            </a:r>
            <a:r>
              <a:rPr lang="zh-TW" altLang="en-US" sz="1200" b="0" i="0" kern="1200" dirty="0">
                <a:solidFill>
                  <a:schemeClr val="tx1"/>
                </a:solidFill>
                <a:effectLst/>
                <a:latin typeface="+mn-lt"/>
                <a:ea typeface="+mn-ea"/>
                <a:cs typeface="+mn-cs"/>
              </a:rPr>
              <a:t>：影片重複</a:t>
            </a:r>
            <a:r>
              <a:rPr lang="en-US" altLang="zh-TW" sz="1200" b="0" i="0" kern="1200" dirty="0">
                <a:solidFill>
                  <a:schemeClr val="tx1"/>
                </a:solidFill>
                <a:effectLst/>
                <a:latin typeface="+mn-lt"/>
                <a:ea typeface="+mn-ea"/>
                <a:cs typeface="+mn-cs"/>
              </a:rPr>
              <a:t>1-3</a:t>
            </a:r>
            <a:r>
              <a:rPr lang="zh-TW" altLang="en-US" sz="1200" b="0" i="0" kern="1200" dirty="0">
                <a:solidFill>
                  <a:schemeClr val="tx1"/>
                </a:solidFill>
                <a:effectLst/>
                <a:latin typeface="+mn-lt"/>
                <a:ea typeface="+mn-ea"/>
                <a:cs typeface="+mn-cs"/>
              </a:rPr>
              <a:t>次，其各個依變量的平均值</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TYI =</a:t>
            </a:r>
            <a:r>
              <a:rPr lang="zh-TW" altLang="en-US" sz="1200" b="0" i="0" kern="1200" dirty="0">
                <a:solidFill>
                  <a:schemeClr val="tx1"/>
                </a:solidFill>
                <a:effectLst/>
                <a:latin typeface="+mn-lt"/>
                <a:ea typeface="+mn-ea"/>
                <a:cs typeface="+mn-cs"/>
              </a:rPr>
              <a:t>訓練有素的年輕駕駛者，</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E =</a:t>
            </a:r>
            <a:r>
              <a:rPr lang="zh-TW" altLang="en-US" sz="1200" b="0" i="0" kern="1200" dirty="0">
                <a:solidFill>
                  <a:schemeClr val="tx1"/>
                </a:solidFill>
                <a:effectLst/>
                <a:latin typeface="+mn-lt"/>
                <a:ea typeface="+mn-ea"/>
                <a:cs typeface="+mn-cs"/>
              </a:rPr>
              <a:t>經驗豐富的駕駛者</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29</a:t>
            </a:fld>
            <a:endParaRPr lang="zh-TW" altLang="en-US"/>
          </a:p>
        </p:txBody>
      </p:sp>
    </p:spTree>
    <p:extLst>
      <p:ext uri="{BB962C8B-B14F-4D97-AF65-F5344CB8AC3E}">
        <p14:creationId xmlns:p14="http://schemas.microsoft.com/office/powerpoint/2010/main" val="40085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31888723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沒有一個參與者的分類跟這張圖一樣</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30</a:t>
            </a:fld>
            <a:endParaRPr lang="zh-TW" altLang="en-US"/>
          </a:p>
        </p:txBody>
      </p:sp>
    </p:spTree>
    <p:extLst>
      <p:ext uri="{BB962C8B-B14F-4D97-AF65-F5344CB8AC3E}">
        <p14:creationId xmlns:p14="http://schemas.microsoft.com/office/powerpoint/2010/main" val="40255629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沒有一個參與者的分類跟這張圖一樣</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31</a:t>
            </a:fld>
            <a:endParaRPr lang="zh-TW" altLang="en-US"/>
          </a:p>
        </p:txBody>
      </p:sp>
    </p:spTree>
    <p:extLst>
      <p:ext uri="{BB962C8B-B14F-4D97-AF65-F5344CB8AC3E}">
        <p14:creationId xmlns:p14="http://schemas.microsoft.com/office/powerpoint/2010/main" val="30444248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沒有一個參與者的分類跟這張圖一樣</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32</a:t>
            </a:fld>
            <a:endParaRPr lang="zh-TW" altLang="en-US"/>
          </a:p>
        </p:txBody>
      </p:sp>
    </p:spTree>
    <p:extLst>
      <p:ext uri="{BB962C8B-B14F-4D97-AF65-F5344CB8AC3E}">
        <p14:creationId xmlns:p14="http://schemas.microsoft.com/office/powerpoint/2010/main" val="3993851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每組駕駛者在實驗</a:t>
            </a:r>
            <a:r>
              <a:rPr lang="en-US" altLang="zh-TW" sz="1200" b="0" i="0" kern="1200" dirty="0">
                <a:solidFill>
                  <a:schemeClr val="tx1"/>
                </a:solidFill>
                <a:effectLst/>
                <a:latin typeface="+mn-lt"/>
                <a:ea typeface="+mn-ea"/>
                <a:cs typeface="+mn-cs"/>
              </a:rPr>
              <a:t>123</a:t>
            </a:r>
            <a:r>
              <a:rPr lang="zh-TW" altLang="en-US" sz="1200" b="0" i="0" kern="1200" dirty="0">
                <a:solidFill>
                  <a:schemeClr val="tx1"/>
                </a:solidFill>
                <a:effectLst/>
                <a:latin typeface="+mn-lt"/>
                <a:ea typeface="+mn-ea"/>
                <a:cs typeface="+mn-cs"/>
              </a:rPr>
              <a:t>中，對於使用哪種類型分類的比例圖</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33</a:t>
            </a:fld>
            <a:endParaRPr lang="zh-TW" altLang="en-US"/>
          </a:p>
        </p:txBody>
      </p:sp>
    </p:spTree>
    <p:extLst>
      <p:ext uri="{BB962C8B-B14F-4D97-AF65-F5344CB8AC3E}">
        <p14:creationId xmlns:p14="http://schemas.microsoft.com/office/powerpoint/2010/main" val="8256924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每組駕駛者在實驗</a:t>
            </a:r>
            <a:r>
              <a:rPr lang="en-US" altLang="zh-TW" sz="1200" b="0" i="0" kern="1200" dirty="0">
                <a:solidFill>
                  <a:schemeClr val="tx1"/>
                </a:solidFill>
                <a:effectLst/>
                <a:latin typeface="+mn-lt"/>
                <a:ea typeface="+mn-ea"/>
                <a:cs typeface="+mn-cs"/>
              </a:rPr>
              <a:t>123</a:t>
            </a:r>
            <a:r>
              <a:rPr lang="zh-TW" altLang="en-US" sz="1200" b="0" i="0" kern="1200" dirty="0">
                <a:solidFill>
                  <a:schemeClr val="tx1"/>
                </a:solidFill>
                <a:effectLst/>
                <a:latin typeface="+mn-lt"/>
                <a:ea typeface="+mn-ea"/>
                <a:cs typeface="+mn-cs"/>
              </a:rPr>
              <a:t>中，對於使用哪種類型分類的比例圖</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34</a:t>
            </a:fld>
            <a:endParaRPr lang="zh-TW" altLang="en-US"/>
          </a:p>
        </p:txBody>
      </p:sp>
    </p:spTree>
    <p:extLst>
      <p:ext uri="{BB962C8B-B14F-4D97-AF65-F5344CB8AC3E}">
        <p14:creationId xmlns:p14="http://schemas.microsoft.com/office/powerpoint/2010/main" val="41693724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35</a:t>
            </a:fld>
            <a:endParaRPr lang="zh-TW" altLang="en-US"/>
          </a:p>
        </p:txBody>
      </p:sp>
    </p:spTree>
    <p:extLst>
      <p:ext uri="{BB962C8B-B14F-4D97-AF65-F5344CB8AC3E}">
        <p14:creationId xmlns:p14="http://schemas.microsoft.com/office/powerpoint/2010/main" val="18749740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檢查駕駛者在訓練期間未遇到的情況下如何識別危險。</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M1-M3</a:t>
            </a:r>
            <a:r>
              <a:rPr lang="zh-TW" altLang="en-US" sz="1200" b="0" i="0" kern="1200" dirty="0">
                <a:solidFill>
                  <a:schemeClr val="tx1"/>
                </a:solidFill>
                <a:effectLst/>
                <a:latin typeface="+mn-lt"/>
                <a:ea typeface="+mn-ea"/>
                <a:cs typeface="+mn-cs"/>
              </a:rPr>
              <a:t>：影片重複</a:t>
            </a:r>
            <a:r>
              <a:rPr lang="en-US" altLang="zh-TW" sz="1200" b="0" i="0" kern="1200" dirty="0">
                <a:solidFill>
                  <a:schemeClr val="tx1"/>
                </a:solidFill>
                <a:effectLst/>
                <a:latin typeface="+mn-lt"/>
                <a:ea typeface="+mn-ea"/>
                <a:cs typeface="+mn-cs"/>
              </a:rPr>
              <a:t>1-3</a:t>
            </a:r>
            <a:r>
              <a:rPr lang="zh-TW" altLang="en-US" sz="1200" b="0" i="0" kern="1200" dirty="0">
                <a:solidFill>
                  <a:schemeClr val="tx1"/>
                </a:solidFill>
                <a:effectLst/>
                <a:latin typeface="+mn-lt"/>
                <a:ea typeface="+mn-ea"/>
                <a:cs typeface="+mn-cs"/>
              </a:rPr>
              <a:t>次，其各個依變量的平均值</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TYI =</a:t>
            </a:r>
            <a:r>
              <a:rPr lang="zh-TW" altLang="en-US" sz="1200" b="0" i="0" kern="1200" dirty="0">
                <a:solidFill>
                  <a:schemeClr val="tx1"/>
                </a:solidFill>
                <a:effectLst/>
                <a:latin typeface="+mn-lt"/>
                <a:ea typeface="+mn-ea"/>
                <a:cs typeface="+mn-cs"/>
              </a:rPr>
              <a:t>訓練有素的年輕駕駛者，</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E =</a:t>
            </a:r>
            <a:r>
              <a:rPr lang="zh-TW" altLang="en-US" sz="1200" b="0" i="0" kern="1200" dirty="0">
                <a:solidFill>
                  <a:schemeClr val="tx1"/>
                </a:solidFill>
                <a:effectLst/>
                <a:latin typeface="+mn-lt"/>
                <a:ea typeface="+mn-ea"/>
                <a:cs typeface="+mn-cs"/>
              </a:rPr>
              <a:t>經驗豐富的駕駛者</a:t>
            </a:r>
            <a:endParaRPr lang="zh-TW" altLang="en-US" sz="1200" b="1" dirty="0">
              <a:solidFill>
                <a:prstClr val="black"/>
              </a:solidFill>
              <a:latin typeface="微軟正黑體" panose="020B0604030504040204" pitchFamily="34" charset="-120"/>
              <a:ea typeface="微軟正黑體" panose="020B0604030504040204" pitchFamily="34" charset="-120"/>
            </a:endParaRPr>
          </a:p>
          <a:p>
            <a:r>
              <a:rPr lang="en-US" altLang="zh-TW" sz="1200" b="0" i="0" kern="1200" dirty="0">
                <a:solidFill>
                  <a:schemeClr val="tx1"/>
                </a:solidFill>
                <a:effectLst/>
                <a:latin typeface="+mn-lt"/>
                <a:ea typeface="+mn-ea"/>
                <a:cs typeface="+mn-cs"/>
              </a:rPr>
              <a:t>UYI =</a:t>
            </a:r>
            <a:r>
              <a:rPr lang="zh-TW" altLang="en-US" sz="1200" b="0" i="0" kern="1200" dirty="0">
                <a:solidFill>
                  <a:schemeClr val="tx1"/>
                </a:solidFill>
                <a:effectLst/>
                <a:latin typeface="+mn-lt"/>
                <a:ea typeface="+mn-ea"/>
                <a:cs typeface="+mn-cs"/>
              </a:rPr>
              <a:t>未經訓練的年輕經驗豐富的駕駛者</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36</a:t>
            </a:fld>
            <a:endParaRPr lang="zh-TW" altLang="en-US"/>
          </a:p>
        </p:txBody>
      </p:sp>
    </p:spTree>
    <p:extLst>
      <p:ext uri="{BB962C8B-B14F-4D97-AF65-F5344CB8AC3E}">
        <p14:creationId xmlns:p14="http://schemas.microsoft.com/office/powerpoint/2010/main" val="2627940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37</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38</a:t>
            </a:fld>
            <a:endParaRPr lang="zh-TW" altLang="en-US"/>
          </a:p>
        </p:txBody>
      </p:sp>
    </p:spTree>
    <p:extLst>
      <p:ext uri="{BB962C8B-B14F-4D97-AF65-F5344CB8AC3E}">
        <p14:creationId xmlns:p14="http://schemas.microsoft.com/office/powerpoint/2010/main" val="3755391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1050026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60881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49919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1885226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1214925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1817214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2020/6/12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2020/6/12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81977" y="2046620"/>
            <a:ext cx="11828045" cy="1636294"/>
          </a:xfrm>
        </p:spPr>
        <p:txBody>
          <a:bodyPr>
            <a:noAutofit/>
          </a:bodyPr>
          <a:lstStyle/>
          <a:p>
            <a:r>
              <a:rPr lang="en-US" altLang="zh-TW" sz="4800" b="1" dirty="0"/>
              <a:t>Exploring the effects of driving experience on hazard awareness and risk perception via real-time hazard identification, hazard classification, and rating tasks</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3670913" y="3794096"/>
            <a:ext cx="4670200" cy="461665"/>
          </a:xfrm>
          <a:prstGeom prst="rect">
            <a:avLst/>
          </a:prstGeom>
        </p:spPr>
        <p:txBody>
          <a:bodyPr wrap="square">
            <a:spAutoFit/>
          </a:bodyPr>
          <a:lstStyle/>
          <a:p>
            <a:r>
              <a:rPr lang="en-US" altLang="zh-TW" sz="2400" dirty="0" err="1"/>
              <a:t>Avinoam</a:t>
            </a:r>
            <a:r>
              <a:rPr lang="en-US" altLang="zh-TW" sz="2400" dirty="0"/>
              <a:t> </a:t>
            </a:r>
            <a:r>
              <a:rPr lang="en-US" altLang="zh-TW" sz="2400" dirty="0" err="1"/>
              <a:t>Borowsky</a:t>
            </a:r>
            <a:r>
              <a:rPr lang="zh-TW" altLang="en-US" sz="2400" dirty="0"/>
              <a:t>*</a:t>
            </a:r>
            <a:r>
              <a:rPr lang="en-US" altLang="zh-TW" sz="2400" dirty="0"/>
              <a:t>, Tal </a:t>
            </a:r>
            <a:r>
              <a:rPr lang="en-US" altLang="zh-TW" sz="2400" dirty="0" err="1"/>
              <a:t>Oron</a:t>
            </a:r>
            <a:r>
              <a:rPr lang="en-US" altLang="zh-TW" sz="2400" dirty="0"/>
              <a:t>-Gilad</a:t>
            </a:r>
            <a:endParaRPr lang="zh-TW" altLang="en-US" sz="2400" dirty="0"/>
          </a:p>
        </p:txBody>
      </p:sp>
      <p:sp>
        <p:nvSpPr>
          <p:cNvPr id="5" name="矩形 4"/>
          <p:cNvSpPr/>
          <p:nvPr/>
        </p:nvSpPr>
        <p:spPr>
          <a:xfrm>
            <a:off x="3489148" y="4395834"/>
            <a:ext cx="5565642" cy="830997"/>
          </a:xfrm>
          <a:prstGeom prst="rect">
            <a:avLst/>
          </a:prstGeom>
        </p:spPr>
        <p:txBody>
          <a:bodyPr wrap="square">
            <a:spAutoFit/>
          </a:bodyPr>
          <a:lstStyle/>
          <a:p>
            <a:r>
              <a:rPr lang="fr-FR" altLang="zh-TW" sz="2400" dirty="0"/>
              <a:t>Accident Analysis &amp; Prevention</a:t>
            </a:r>
          </a:p>
          <a:p>
            <a:r>
              <a:rPr lang="fr-FR" altLang="zh-TW" sz="2400" dirty="0"/>
              <a:t>Volume 59, October 2013, Pages 548-565</a:t>
            </a:r>
          </a:p>
        </p:txBody>
      </p:sp>
    </p:spTree>
    <p:extLst>
      <p:ext uri="{BB962C8B-B14F-4D97-AF65-F5344CB8AC3E}">
        <p14:creationId xmlns:p14="http://schemas.microsoft.com/office/powerpoint/2010/main" val="258308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98D6B4DB-2EDC-44B0-A88F-6B0DAA005635}"/>
              </a:ext>
            </a:extLst>
          </p:cNvPr>
          <p:cNvSpPr/>
          <p:nvPr/>
        </p:nvSpPr>
        <p:spPr>
          <a:xfrm>
            <a:off x="4960832" y="688600"/>
            <a:ext cx="1759560"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研究假設</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圓角 8">
            <a:extLst>
              <a:ext uri="{FF2B5EF4-FFF2-40B4-BE49-F238E27FC236}">
                <a16:creationId xmlns:a16="http://schemas.microsoft.com/office/drawing/2014/main" id="{079C6C80-182F-4DC0-B612-84C7A9E23238}"/>
              </a:ext>
            </a:extLst>
          </p:cNvPr>
          <p:cNvSpPr/>
          <p:nvPr/>
        </p:nvSpPr>
        <p:spPr>
          <a:xfrm>
            <a:off x="4802382" y="593234"/>
            <a:ext cx="1918010" cy="618586"/>
          </a:xfrm>
          <a:prstGeom prst="round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11" name="群組 10">
            <a:extLst>
              <a:ext uri="{FF2B5EF4-FFF2-40B4-BE49-F238E27FC236}">
                <a16:creationId xmlns:a16="http://schemas.microsoft.com/office/drawing/2014/main" id="{BFE7F426-327C-4EF5-9B28-411ED50B3B87}"/>
              </a:ext>
            </a:extLst>
          </p:cNvPr>
          <p:cNvGrpSpPr/>
          <p:nvPr/>
        </p:nvGrpSpPr>
        <p:grpSpPr>
          <a:xfrm>
            <a:off x="347676" y="1578140"/>
            <a:ext cx="11252561" cy="533831"/>
            <a:chOff x="144816" y="3008910"/>
            <a:chExt cx="11252561" cy="533831"/>
          </a:xfrm>
        </p:grpSpPr>
        <p:sp>
          <p:nvSpPr>
            <p:cNvPr id="13" name="矩形 12">
              <a:extLst>
                <a:ext uri="{FF2B5EF4-FFF2-40B4-BE49-F238E27FC236}">
                  <a16:creationId xmlns:a16="http://schemas.microsoft.com/office/drawing/2014/main" id="{AB23F9CB-C9C7-4121-9F71-CC779432E05B}"/>
                </a:ext>
              </a:extLst>
            </p:cNvPr>
            <p:cNvSpPr/>
            <p:nvPr/>
          </p:nvSpPr>
          <p:spPr>
            <a:xfrm>
              <a:off x="144816" y="3008910"/>
              <a:ext cx="778252" cy="523220"/>
            </a:xfrm>
            <a:prstGeom prst="rect">
              <a:avLst/>
            </a:prstGeom>
          </p:spPr>
          <p:txBody>
            <a:bodyPr wrap="square">
              <a:spAutoFit/>
            </a:bodyPr>
            <a:lstStyle/>
            <a:p>
              <a:pPr lvl="0"/>
              <a:r>
                <a:rPr lang="en-US" altLang="zh-TW" sz="2800" b="1" dirty="0">
                  <a:latin typeface="微軟正黑體" panose="020B0604030504040204" pitchFamily="34" charset="-120"/>
                  <a:ea typeface="微軟正黑體" panose="020B0604030504040204" pitchFamily="34" charset="-120"/>
                </a:rPr>
                <a:t>H1</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4" name="矩形 13">
              <a:extLst>
                <a:ext uri="{FF2B5EF4-FFF2-40B4-BE49-F238E27FC236}">
                  <a16:creationId xmlns:a16="http://schemas.microsoft.com/office/drawing/2014/main" id="{F0F5E9B2-92EA-424A-B201-36DA96D933A6}"/>
                </a:ext>
              </a:extLst>
            </p:cNvPr>
            <p:cNvSpPr/>
            <p:nvPr/>
          </p:nvSpPr>
          <p:spPr>
            <a:xfrm>
              <a:off x="921350" y="3019521"/>
              <a:ext cx="10476027" cy="523220"/>
            </a:xfrm>
            <a:prstGeom prst="rect">
              <a:avLst/>
            </a:prstGeom>
          </p:spPr>
          <p:txBody>
            <a:bodyPr wrap="square">
              <a:spAutoFit/>
            </a:bodyPr>
            <a:lstStyle/>
            <a:p>
              <a:pPr lvl="0"/>
              <a:r>
                <a:rPr lang="zh-TW" altLang="en-US" sz="2800" b="1" dirty="0">
                  <a:latin typeface="微軟正黑體" panose="020B0604030504040204" pitchFamily="34" charset="-120"/>
                  <a:ea typeface="微軟正黑體" panose="020B0604030504040204" pitchFamily="34" charset="-120"/>
                </a:rPr>
                <a:t>年輕的新手駕駛者比其他任何一組的人，對於隱患的了解都更少。</a:t>
              </a:r>
              <a:endPar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endParaRPr>
            </a:p>
          </p:txBody>
        </p:sp>
      </p:grpSp>
      <p:grpSp>
        <p:nvGrpSpPr>
          <p:cNvPr id="15" name="群組 14">
            <a:extLst>
              <a:ext uri="{FF2B5EF4-FFF2-40B4-BE49-F238E27FC236}">
                <a16:creationId xmlns:a16="http://schemas.microsoft.com/office/drawing/2014/main" id="{950C1004-BD04-47DC-81D6-8EC13A7950C2}"/>
              </a:ext>
            </a:extLst>
          </p:cNvPr>
          <p:cNvGrpSpPr/>
          <p:nvPr/>
        </p:nvGrpSpPr>
        <p:grpSpPr>
          <a:xfrm>
            <a:off x="345127" y="2241067"/>
            <a:ext cx="11313760" cy="1384995"/>
            <a:chOff x="144816" y="2793467"/>
            <a:chExt cx="11229428" cy="1384995"/>
          </a:xfrm>
        </p:grpSpPr>
        <p:sp>
          <p:nvSpPr>
            <p:cNvPr id="16" name="矩形 15">
              <a:extLst>
                <a:ext uri="{FF2B5EF4-FFF2-40B4-BE49-F238E27FC236}">
                  <a16:creationId xmlns:a16="http://schemas.microsoft.com/office/drawing/2014/main" id="{1113FE3D-A8DE-4227-830E-1D4F66E4FDE7}"/>
                </a:ext>
              </a:extLst>
            </p:cNvPr>
            <p:cNvSpPr/>
            <p:nvPr/>
          </p:nvSpPr>
          <p:spPr>
            <a:xfrm>
              <a:off x="144816" y="3008910"/>
              <a:ext cx="778252" cy="523220"/>
            </a:xfrm>
            <a:prstGeom prst="rect">
              <a:avLst/>
            </a:prstGeom>
          </p:spPr>
          <p:txBody>
            <a:bodyPr wrap="square">
              <a:spAutoFit/>
            </a:bodyPr>
            <a:lstStyle/>
            <a:p>
              <a:pPr lvl="0"/>
              <a:r>
                <a:rPr lang="en-US" altLang="zh-TW" sz="2800" b="1" dirty="0">
                  <a:latin typeface="微軟正黑體" panose="020B0604030504040204" pitchFamily="34" charset="-120"/>
                  <a:ea typeface="微軟正黑體" panose="020B0604030504040204" pitchFamily="34" charset="-120"/>
                </a:rPr>
                <a:t>H2</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7" name="矩形 16">
              <a:extLst>
                <a:ext uri="{FF2B5EF4-FFF2-40B4-BE49-F238E27FC236}">
                  <a16:creationId xmlns:a16="http://schemas.microsoft.com/office/drawing/2014/main" id="{38A225B8-E599-43D4-B38C-14CED3DC4676}"/>
                </a:ext>
              </a:extLst>
            </p:cNvPr>
            <p:cNvSpPr/>
            <p:nvPr/>
          </p:nvSpPr>
          <p:spPr>
            <a:xfrm>
              <a:off x="898217" y="2793467"/>
              <a:ext cx="10476027" cy="1384995"/>
            </a:xfrm>
            <a:prstGeom prst="rect">
              <a:avLst/>
            </a:prstGeom>
          </p:spPr>
          <p:txBody>
            <a:bodyPr wrap="square">
              <a:spAutoFit/>
            </a:bodyPr>
            <a:lstStyle/>
            <a:p>
              <a:pPr lvl="0"/>
              <a:r>
                <a:rPr lang="zh-TW" altLang="en-US" sz="2800" b="1" dirty="0">
                  <a:highlight>
                    <a:srgbClr val="F5B487"/>
                  </a:highlight>
                  <a:latin typeface="微軟正黑體" panose="020B0604030504040204" pitchFamily="34" charset="-120"/>
                  <a:ea typeface="微軟正黑體" panose="020B0604030504040204" pitchFamily="34" charset="-120"/>
                </a:rPr>
                <a:t>新手駕駛者僅根據危險事物進行分類</a:t>
              </a:r>
              <a:r>
                <a:rPr lang="zh-TW" altLang="en-US" sz="2800" b="1" dirty="0">
                  <a:latin typeface="微軟正黑體" panose="020B0604030504040204" pitchFamily="34" charset="-120"/>
                  <a:ea typeface="微軟正黑體" panose="020B0604030504040204" pitchFamily="34" charset="-120"/>
                </a:rPr>
                <a:t>，有經驗駕駛者會將更多遮擋住的危害納入他們的分類中</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依賴更多環境特徵的標準</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，且在受控制的資料集中不會出現其他的分類標準。</a:t>
              </a:r>
              <a:endPar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endParaRPr>
            </a:p>
          </p:txBody>
        </p:sp>
      </p:grpSp>
      <p:grpSp>
        <p:nvGrpSpPr>
          <p:cNvPr id="18" name="群組 17">
            <a:extLst>
              <a:ext uri="{FF2B5EF4-FFF2-40B4-BE49-F238E27FC236}">
                <a16:creationId xmlns:a16="http://schemas.microsoft.com/office/drawing/2014/main" id="{7674C0A7-B336-477C-B359-D6EA7CC4ED7C}"/>
              </a:ext>
            </a:extLst>
          </p:cNvPr>
          <p:cNvGrpSpPr/>
          <p:nvPr/>
        </p:nvGrpSpPr>
        <p:grpSpPr>
          <a:xfrm>
            <a:off x="345127" y="3755158"/>
            <a:ext cx="11653585" cy="1384995"/>
            <a:chOff x="144816" y="3008910"/>
            <a:chExt cx="10919001" cy="1384995"/>
          </a:xfrm>
        </p:grpSpPr>
        <p:sp>
          <p:nvSpPr>
            <p:cNvPr id="19" name="矩形 18">
              <a:extLst>
                <a:ext uri="{FF2B5EF4-FFF2-40B4-BE49-F238E27FC236}">
                  <a16:creationId xmlns:a16="http://schemas.microsoft.com/office/drawing/2014/main" id="{C05FA524-A2A0-44C9-8D6F-B211A45A3573}"/>
                </a:ext>
              </a:extLst>
            </p:cNvPr>
            <p:cNvSpPr/>
            <p:nvPr/>
          </p:nvSpPr>
          <p:spPr>
            <a:xfrm>
              <a:off x="144816" y="3008910"/>
              <a:ext cx="778252" cy="523220"/>
            </a:xfrm>
            <a:prstGeom prst="rect">
              <a:avLst/>
            </a:prstGeom>
          </p:spPr>
          <p:txBody>
            <a:bodyPr wrap="square">
              <a:spAutoFit/>
            </a:bodyPr>
            <a:lstStyle/>
            <a:p>
              <a:pPr lvl="0"/>
              <a:r>
                <a:rPr lang="en-US" altLang="zh-TW" sz="2800" b="1" dirty="0">
                  <a:latin typeface="微軟正黑體" panose="020B0604030504040204" pitchFamily="34" charset="-120"/>
                  <a:ea typeface="微軟正黑體" panose="020B0604030504040204" pitchFamily="34" charset="-120"/>
                </a:rPr>
                <a:t>H3</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2F6B8FD0-4814-4E53-A6CC-3C6D1E65B92A}"/>
                </a:ext>
              </a:extLst>
            </p:cNvPr>
            <p:cNvSpPr/>
            <p:nvPr/>
          </p:nvSpPr>
          <p:spPr>
            <a:xfrm>
              <a:off x="923068" y="3008910"/>
              <a:ext cx="10140749" cy="1384995"/>
            </a:xfrm>
            <a:prstGeom prst="rect">
              <a:avLst/>
            </a:prstGeom>
          </p:spPr>
          <p:txBody>
            <a:bodyPr wrap="square">
              <a:spAutoFit/>
            </a:bodyPr>
            <a:lstStyle/>
            <a:p>
              <a:pPr lvl="0"/>
              <a:r>
                <a:rPr lang="zh-TW" altLang="en-US" sz="2800" b="1" dirty="0">
                  <a:latin typeface="微軟正黑體" panose="020B0604030504040204" pitchFamily="34" charset="-120"/>
                  <a:ea typeface="微軟正黑體" panose="020B0604030504040204" pitchFamily="34" charset="-120"/>
                </a:rPr>
                <a:t>若允許駕駛者可以將不同類別的標準，歸類為一個危險性情況的標準，則大部分的駕駛者會</a:t>
              </a:r>
              <a:r>
                <a:rPr lang="zh-TW" altLang="en-US" sz="2800" b="1" dirty="0">
                  <a:highlight>
                    <a:srgbClr val="F5B487"/>
                  </a:highlight>
                  <a:latin typeface="微軟正黑體" panose="020B0604030504040204" pitchFamily="34" charset="-120"/>
                  <a:ea typeface="微軟正黑體" panose="020B0604030504040204" pitchFamily="34" charset="-120"/>
                </a:rPr>
                <a:t>依據不同的評分任務的標準做分類</a:t>
              </a:r>
              <a:r>
                <a:rPr lang="zh-TW" altLang="en-US" sz="2800" b="1" dirty="0">
                  <a:latin typeface="微軟正黑體" panose="020B0604030504040204" pitchFamily="34" charset="-120"/>
                  <a:ea typeface="微軟正黑體" panose="020B0604030504040204" pitchFamily="34" charset="-120"/>
                </a:rPr>
                <a:t>，</a:t>
              </a:r>
              <a:r>
                <a:rPr lang="zh-TW" altLang="en-US" sz="2800" b="1" dirty="0">
                  <a:highlight>
                    <a:srgbClr val="F5B487"/>
                  </a:highlight>
                  <a:latin typeface="微軟正黑體" panose="020B0604030504040204" pitchFamily="34" charset="-120"/>
                  <a:ea typeface="微軟正黑體" panose="020B0604030504040204" pitchFamily="34" charset="-120"/>
                </a:rPr>
                <a:t>而不是分類任務的標準</a:t>
              </a:r>
              <a:r>
                <a:rPr lang="zh-TW" altLang="en-US" sz="2800" b="1" dirty="0">
                  <a:latin typeface="微軟正黑體" panose="020B0604030504040204" pitchFamily="34" charset="-120"/>
                  <a:ea typeface="微軟正黑體" panose="020B0604030504040204" pitchFamily="34" charset="-120"/>
                </a:rPr>
                <a:t>。</a:t>
              </a:r>
              <a:endPar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endParaRPr>
            </a:p>
          </p:txBody>
        </p:sp>
      </p:grpSp>
      <p:grpSp>
        <p:nvGrpSpPr>
          <p:cNvPr id="21" name="群組 20">
            <a:extLst>
              <a:ext uri="{FF2B5EF4-FFF2-40B4-BE49-F238E27FC236}">
                <a16:creationId xmlns:a16="http://schemas.microsoft.com/office/drawing/2014/main" id="{FA7231C0-18C6-40D8-9CDC-4C48771FBF73}"/>
              </a:ext>
            </a:extLst>
          </p:cNvPr>
          <p:cNvGrpSpPr/>
          <p:nvPr/>
        </p:nvGrpSpPr>
        <p:grpSpPr>
          <a:xfrm>
            <a:off x="345127" y="5269249"/>
            <a:ext cx="11594934" cy="1384995"/>
            <a:chOff x="144816" y="2793467"/>
            <a:chExt cx="11171333" cy="1384995"/>
          </a:xfrm>
        </p:grpSpPr>
        <p:sp>
          <p:nvSpPr>
            <p:cNvPr id="22" name="矩形 21">
              <a:extLst>
                <a:ext uri="{FF2B5EF4-FFF2-40B4-BE49-F238E27FC236}">
                  <a16:creationId xmlns:a16="http://schemas.microsoft.com/office/drawing/2014/main" id="{744E4D4C-33D2-435C-A020-B49954A1B681}"/>
                </a:ext>
              </a:extLst>
            </p:cNvPr>
            <p:cNvSpPr/>
            <p:nvPr/>
          </p:nvSpPr>
          <p:spPr>
            <a:xfrm>
              <a:off x="144816" y="3008910"/>
              <a:ext cx="778252" cy="523220"/>
            </a:xfrm>
            <a:prstGeom prst="rect">
              <a:avLst/>
            </a:prstGeom>
          </p:spPr>
          <p:txBody>
            <a:bodyPr wrap="square">
              <a:spAutoFit/>
            </a:bodyPr>
            <a:lstStyle/>
            <a:p>
              <a:pPr lvl="0"/>
              <a:r>
                <a:rPr lang="en-US" altLang="zh-TW" sz="2800" b="1" dirty="0">
                  <a:latin typeface="微軟正黑體" panose="020B0604030504040204" pitchFamily="34" charset="-120"/>
                  <a:ea typeface="微軟正黑體" panose="020B0604030504040204" pitchFamily="34" charset="-120"/>
                </a:rPr>
                <a:t>H4</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3" name="矩形 22">
              <a:extLst>
                <a:ext uri="{FF2B5EF4-FFF2-40B4-BE49-F238E27FC236}">
                  <a16:creationId xmlns:a16="http://schemas.microsoft.com/office/drawing/2014/main" id="{A3ECF96C-6433-4EFD-9809-FA7145F8D5A6}"/>
                </a:ext>
              </a:extLst>
            </p:cNvPr>
            <p:cNvSpPr/>
            <p:nvPr/>
          </p:nvSpPr>
          <p:spPr>
            <a:xfrm>
              <a:off x="898218" y="2793467"/>
              <a:ext cx="10417931" cy="1384995"/>
            </a:xfrm>
            <a:prstGeom prst="rect">
              <a:avLst/>
            </a:prstGeom>
          </p:spPr>
          <p:txBody>
            <a:bodyPr wrap="square">
              <a:spAutoFit/>
            </a:bodyPr>
            <a:lstStyle/>
            <a:p>
              <a:pPr lvl="0"/>
              <a:r>
                <a:rPr lang="zh-TW" altLang="en-US" sz="2800" b="1" dirty="0">
                  <a:latin typeface="微軟正黑體" panose="020B0604030504040204" pitchFamily="34" charset="-120"/>
                  <a:ea typeface="微軟正黑體" panose="020B0604030504040204" pitchFamily="34" charset="-120"/>
                </a:rPr>
                <a:t>若駕駛者在實際的危害辨識當中，沒有足夠的時間，他們將不會考慮到關於危害情況的一些普通的知識，但會考慮到碰撞的可能性。</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根據駕駛者的危害相關描敘進行評估</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a:t>
              </a:r>
              <a:endPar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3476422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865847" y="762631"/>
            <a:ext cx="3297497"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a:t>
            </a:r>
            <a:r>
              <a:rPr lang="en-US" altLang="zh-TW" sz="2800" b="1" dirty="0">
                <a:latin typeface="微軟正黑體" panose="020B0604030504040204" pitchFamily="34" charset="-120"/>
                <a:ea typeface="微軟正黑體" panose="020B0604030504040204" pitchFamily="34" charset="-120"/>
              </a:rPr>
              <a:t>82</a:t>
            </a:r>
            <a:r>
              <a:rPr lang="zh-TW" altLang="en-US" sz="2800" b="1" dirty="0">
                <a:latin typeface="微軟正黑體" panose="020B0604030504040204" pitchFamily="34" charset="-120"/>
                <a:ea typeface="微軟正黑體" panose="020B0604030504040204" pitchFamily="34" charset="-120"/>
              </a:rPr>
              <a:t>位</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205945" y="1345747"/>
            <a:ext cx="6061040" cy="1815882"/>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highlight>
                  <a:srgbClr val="F5B487"/>
                </a:highlight>
                <a:latin typeface="微軟正黑體" panose="020B0604030504040204" pitchFamily="34" charset="-120"/>
                <a:ea typeface="微軟正黑體" panose="020B0604030504040204" pitchFamily="34" charset="-120"/>
              </a:rPr>
              <a:t>27</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位年輕新手駕駛員</a:t>
            </a:r>
            <a:endParaRPr lang="en-US" altLang="zh-TW" sz="2800" b="1" dirty="0">
              <a:solidFill>
                <a:prstClr val="black"/>
              </a:solidFill>
              <a:highlight>
                <a:srgbClr val="F5B487"/>
              </a:highlight>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17–19.5</a:t>
            </a:r>
            <a:r>
              <a:rPr lang="zh-TW" altLang="en-US" sz="2800" b="1" dirty="0">
                <a:solidFill>
                  <a:prstClr val="black"/>
                </a:solidFill>
                <a:latin typeface="微軟正黑體" panose="020B0604030504040204" pitchFamily="34" charset="-120"/>
                <a:ea typeface="微軟正黑體" panose="020B0604030504040204" pitchFamily="34" charset="-120"/>
              </a:rPr>
              <a:t>歲，男性</a:t>
            </a:r>
            <a:r>
              <a:rPr lang="en-US" altLang="zh-TW" sz="2800" b="1" dirty="0">
                <a:solidFill>
                  <a:prstClr val="black"/>
                </a:solidFill>
                <a:latin typeface="微軟正黑體" panose="020B0604030504040204" pitchFamily="34" charset="-120"/>
                <a:ea typeface="微軟正黑體" panose="020B0604030504040204" pitchFamily="34" charset="-120"/>
              </a:rPr>
              <a:t>20</a:t>
            </a:r>
            <a:r>
              <a:rPr lang="zh-TW" altLang="en-US" sz="2800" b="1" dirty="0">
                <a:solidFill>
                  <a:prstClr val="black"/>
                </a:solidFill>
                <a:latin typeface="微軟正黑體" panose="020B0604030504040204" pitchFamily="34" charset="-120"/>
                <a:ea typeface="微軟正黑體" panose="020B0604030504040204" pitchFamily="34" charset="-120"/>
              </a:rPr>
              <a:t>名，女性</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名</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平均</a:t>
            </a:r>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a:solidFill>
                  <a:prstClr val="black"/>
                </a:solidFill>
                <a:latin typeface="微軟正黑體" panose="020B0604030504040204" pitchFamily="34" charset="-120"/>
                <a:ea typeface="微軟正黑體" panose="020B0604030504040204" pitchFamily="34" charset="-120"/>
              </a:rPr>
              <a:t>個月的駕駛經驗</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平均行駛距離為</a:t>
            </a:r>
            <a:r>
              <a:rPr lang="en-US" altLang="zh-TW" sz="2800" b="1" dirty="0">
                <a:solidFill>
                  <a:prstClr val="black"/>
                </a:solidFill>
                <a:latin typeface="微軟正黑體" panose="020B0604030504040204" pitchFamily="34" charset="-120"/>
                <a:ea typeface="微軟正黑體" panose="020B0604030504040204" pitchFamily="34" charset="-120"/>
              </a:rPr>
              <a:t>178</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km</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30D2A795-5AB2-4BB2-9BB8-CA87028B05E5}"/>
              </a:ext>
            </a:extLst>
          </p:cNvPr>
          <p:cNvSpPr/>
          <p:nvPr/>
        </p:nvSpPr>
        <p:spPr>
          <a:xfrm>
            <a:off x="2836294" y="3226236"/>
            <a:ext cx="5681899" cy="1815882"/>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highlight>
                  <a:srgbClr val="F5B487"/>
                </a:highlight>
                <a:latin typeface="微軟正黑體" panose="020B0604030504040204" pitchFamily="34" charset="-120"/>
                <a:ea typeface="微軟正黑體" panose="020B0604030504040204" pitchFamily="34" charset="-120"/>
              </a:rPr>
              <a:t>30</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位經驗豐富的駕駛員</a:t>
            </a:r>
            <a:endParaRPr lang="en-US" altLang="zh-TW" sz="2800" b="1" dirty="0">
              <a:solidFill>
                <a:prstClr val="black"/>
              </a:solidFill>
              <a:highlight>
                <a:srgbClr val="F5B487"/>
              </a:highlight>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23–29</a:t>
            </a:r>
            <a:r>
              <a:rPr lang="zh-TW" altLang="en-US" sz="2800" b="1" dirty="0">
                <a:solidFill>
                  <a:prstClr val="black"/>
                </a:solidFill>
                <a:latin typeface="微軟正黑體" panose="020B0604030504040204" pitchFamily="34" charset="-120"/>
                <a:ea typeface="微軟正黑體" panose="020B0604030504040204" pitchFamily="34" charset="-120"/>
              </a:rPr>
              <a:t>歲，男性</a:t>
            </a:r>
            <a:r>
              <a:rPr lang="en-US" altLang="zh-TW" sz="2800" b="1" dirty="0">
                <a:solidFill>
                  <a:prstClr val="black"/>
                </a:solidFill>
                <a:latin typeface="微軟正黑體" panose="020B0604030504040204" pitchFamily="34" charset="-120"/>
                <a:ea typeface="微軟正黑體" panose="020B0604030504040204" pitchFamily="34" charset="-120"/>
              </a:rPr>
              <a:t>23</a:t>
            </a:r>
            <a:r>
              <a:rPr lang="zh-TW" altLang="en-US" sz="2800" b="1" dirty="0">
                <a:solidFill>
                  <a:prstClr val="black"/>
                </a:solidFill>
                <a:latin typeface="微軟正黑體" panose="020B0604030504040204" pitchFamily="34" charset="-120"/>
                <a:ea typeface="微軟正黑體" panose="020B0604030504040204" pitchFamily="34" charset="-120"/>
              </a:rPr>
              <a:t>位，女性</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位</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平均</a:t>
            </a:r>
            <a:r>
              <a:rPr lang="en-US" altLang="zh-TW" sz="2800" b="1" dirty="0">
                <a:solidFill>
                  <a:prstClr val="black"/>
                </a:solidFill>
                <a:latin typeface="微軟正黑體" panose="020B0604030504040204" pitchFamily="34" charset="-120"/>
                <a:ea typeface="微軟正黑體" panose="020B0604030504040204" pitchFamily="34" charset="-120"/>
              </a:rPr>
              <a:t>7.6</a:t>
            </a:r>
            <a:r>
              <a:rPr lang="zh-TW" altLang="en-US" sz="2800" b="1" dirty="0">
                <a:solidFill>
                  <a:prstClr val="black"/>
                </a:solidFill>
                <a:latin typeface="微軟正黑體" panose="020B0604030504040204" pitchFamily="34" charset="-120"/>
                <a:ea typeface="微軟正黑體" panose="020B0604030504040204" pitchFamily="34" charset="-120"/>
              </a:rPr>
              <a:t>年的駕駛經驗</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平均行駛距離為</a:t>
            </a:r>
            <a:r>
              <a:rPr lang="en-US" altLang="zh-TW" sz="2800" b="1" dirty="0">
                <a:solidFill>
                  <a:prstClr val="black"/>
                </a:solidFill>
                <a:latin typeface="微軟正黑體" panose="020B0604030504040204" pitchFamily="34" charset="-120"/>
                <a:ea typeface="微軟正黑體" panose="020B0604030504040204" pitchFamily="34" charset="-120"/>
              </a:rPr>
              <a:t>8867</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km /</a:t>
            </a:r>
            <a:r>
              <a:rPr lang="zh-TW" altLang="en-US" sz="2800" b="1" dirty="0">
                <a:solidFill>
                  <a:prstClr val="black"/>
                </a:solidFill>
                <a:latin typeface="微軟正黑體" panose="020B0604030504040204" pitchFamily="34" charset="-120"/>
                <a:ea typeface="微軟正黑體" panose="020B0604030504040204" pitchFamily="34" charset="-120"/>
              </a:rPr>
              <a:t>年</a:t>
            </a:r>
          </a:p>
        </p:txBody>
      </p:sp>
      <p:sp>
        <p:nvSpPr>
          <p:cNvPr id="28" name="矩形 27">
            <a:extLst>
              <a:ext uri="{FF2B5EF4-FFF2-40B4-BE49-F238E27FC236}">
                <a16:creationId xmlns:a16="http://schemas.microsoft.com/office/drawing/2014/main" id="{A0D56ED5-3844-4D5E-B441-F15D062E1DAB}"/>
              </a:ext>
            </a:extLst>
          </p:cNvPr>
          <p:cNvSpPr/>
          <p:nvPr/>
        </p:nvSpPr>
        <p:spPr>
          <a:xfrm>
            <a:off x="5922581" y="5042118"/>
            <a:ext cx="6061040" cy="1815882"/>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highlight>
                  <a:srgbClr val="F5B487"/>
                </a:highlight>
                <a:latin typeface="微軟正黑體" panose="020B0604030504040204" pitchFamily="34" charset="-120"/>
                <a:ea typeface="微軟正黑體" panose="020B0604030504040204" pitchFamily="34" charset="-120"/>
              </a:rPr>
              <a:t>25</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位計程車司機</a:t>
            </a:r>
            <a:endParaRPr lang="en-US" altLang="zh-TW" sz="2800" b="1" dirty="0">
              <a:solidFill>
                <a:prstClr val="black"/>
              </a:solidFill>
              <a:highlight>
                <a:srgbClr val="F5B487"/>
              </a:highlight>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29-56</a:t>
            </a:r>
            <a:r>
              <a:rPr lang="zh-TW" altLang="en-US" sz="2800" b="1" dirty="0">
                <a:solidFill>
                  <a:prstClr val="black"/>
                </a:solidFill>
                <a:latin typeface="微軟正黑體" panose="020B0604030504040204" pitchFamily="34" charset="-120"/>
                <a:ea typeface="微軟正黑體" panose="020B0604030504040204" pitchFamily="34" charset="-120"/>
              </a:rPr>
              <a:t>歲，均為男性</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平均駕駛經驗為</a:t>
            </a:r>
            <a:r>
              <a:rPr lang="en-US" altLang="zh-TW" sz="2800" b="1" dirty="0">
                <a:solidFill>
                  <a:prstClr val="black"/>
                </a:solidFill>
                <a:latin typeface="微軟正黑體" panose="020B0604030504040204" pitchFamily="34" charset="-120"/>
                <a:ea typeface="微軟正黑體" panose="020B0604030504040204" pitchFamily="34" charset="-120"/>
              </a:rPr>
              <a:t>23.5</a:t>
            </a:r>
            <a:r>
              <a:rPr lang="zh-TW" altLang="en-US" sz="2800" b="1" dirty="0">
                <a:solidFill>
                  <a:prstClr val="black"/>
                </a:solidFill>
                <a:latin typeface="微軟正黑體" panose="020B0604030504040204" pitchFamily="34" charset="-120"/>
                <a:ea typeface="微軟正黑體" panose="020B0604030504040204" pitchFamily="34" charset="-120"/>
              </a:rPr>
              <a:t>年</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平均行駛距離為</a:t>
            </a:r>
            <a:r>
              <a:rPr lang="en-US" altLang="zh-TW" sz="2800" b="1" dirty="0">
                <a:solidFill>
                  <a:prstClr val="black"/>
                </a:solidFill>
                <a:latin typeface="微軟正黑體" panose="020B0604030504040204" pitchFamily="34" charset="-120"/>
                <a:ea typeface="微軟正黑體" panose="020B0604030504040204" pitchFamily="34" charset="-120"/>
              </a:rPr>
              <a:t>89,000km /</a:t>
            </a:r>
            <a:r>
              <a:rPr lang="zh-TW" altLang="en-US" sz="2800" b="1" dirty="0">
                <a:solidFill>
                  <a:prstClr val="black"/>
                </a:solidFill>
                <a:latin typeface="微軟正黑體" panose="020B0604030504040204" pitchFamily="34" charset="-120"/>
                <a:ea typeface="微軟正黑體" panose="020B0604030504040204" pitchFamily="34" charset="-120"/>
              </a:rPr>
              <a:t>年</a:t>
            </a:r>
          </a:p>
        </p:txBody>
      </p:sp>
      <p:sp>
        <p:nvSpPr>
          <p:cNvPr id="5" name="矩形 4">
            <a:extLst>
              <a:ext uri="{FF2B5EF4-FFF2-40B4-BE49-F238E27FC236}">
                <a16:creationId xmlns:a16="http://schemas.microsoft.com/office/drawing/2014/main" id="{EE51DA25-717D-430E-97E8-9F3C68A02325}"/>
              </a:ext>
            </a:extLst>
          </p:cNvPr>
          <p:cNvSpPr/>
          <p:nvPr/>
        </p:nvSpPr>
        <p:spPr>
          <a:xfrm>
            <a:off x="6520551" y="750978"/>
            <a:ext cx="5044432"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 視力矯正度均為</a:t>
            </a:r>
            <a:r>
              <a:rPr lang="en-US" altLang="zh-TW" sz="2800" b="1" dirty="0">
                <a:latin typeface="微軟正黑體" panose="020B0604030504040204" pitchFamily="34" charset="-120"/>
                <a:ea typeface="微軟正黑體" panose="020B0604030504040204" pitchFamily="34" charset="-120"/>
              </a:rPr>
              <a:t>6/9</a:t>
            </a:r>
            <a:r>
              <a:rPr lang="zh-TW" altLang="en-US" sz="2800" b="1" dirty="0">
                <a:latin typeface="微軟正黑體" panose="020B0604030504040204" pitchFamily="34" charset="-120"/>
                <a:ea typeface="微軟正黑體" panose="020B0604030504040204" pitchFamily="34" charset="-120"/>
              </a:rPr>
              <a:t>或更高</a:t>
            </a:r>
          </a:p>
        </p:txBody>
      </p:sp>
    </p:spTree>
    <p:extLst>
      <p:ext uri="{BB962C8B-B14F-4D97-AF65-F5344CB8AC3E}">
        <p14:creationId xmlns:p14="http://schemas.microsoft.com/office/powerpoint/2010/main" val="362103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257000" y="1548392"/>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18" name="矩形 17"/>
          <p:cNvSpPr/>
          <p:nvPr/>
        </p:nvSpPr>
        <p:spPr>
          <a:xfrm>
            <a:off x="205053" y="2163587"/>
            <a:ext cx="11781002" cy="1761764"/>
          </a:xfrm>
          <a:prstGeom prst="rect">
            <a:avLst/>
          </a:prstGeom>
        </p:spPr>
        <p:txBody>
          <a:bodyPr wrap="square">
            <a:spAutoFit/>
          </a:bodyPr>
          <a:lstStyle/>
          <a:p>
            <a:pPr marL="457200" indent="-457200">
              <a:lnSpc>
                <a:spcPts val="4500"/>
              </a:lnSpc>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Pentium 4 PC </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en-US" altLang="zh-TW" sz="2800" b="1" dirty="0">
                <a:solidFill>
                  <a:prstClr val="black"/>
                </a:solidFill>
                <a:latin typeface="微軟正黑體" panose="020B0604030504040204" pitchFamily="34" charset="-120"/>
                <a:ea typeface="微軟正黑體" panose="020B0604030504040204" pitchFamily="34" charset="-120"/>
              </a:rPr>
              <a:t>20</a:t>
            </a:r>
            <a:r>
              <a:rPr lang="zh-TW" altLang="en-US" sz="2800" b="1" dirty="0">
                <a:solidFill>
                  <a:prstClr val="black"/>
                </a:solidFill>
                <a:latin typeface="微軟正黑體" panose="020B0604030504040204" pitchFamily="34" charset="-120"/>
                <a:ea typeface="微軟正黑體" panose="020B0604030504040204" pitchFamily="34" charset="-120"/>
              </a:rPr>
              <a:t>英寸</a:t>
            </a:r>
            <a:r>
              <a:rPr lang="en-US" altLang="zh-TW" sz="2800" b="1" dirty="0">
                <a:solidFill>
                  <a:prstClr val="black"/>
                </a:solidFill>
                <a:latin typeface="微軟正黑體" panose="020B0604030504040204" pitchFamily="34" charset="-120"/>
                <a:ea typeface="微軟正黑體" panose="020B0604030504040204" pitchFamily="34" charset="-120"/>
              </a:rPr>
              <a:t>LCD</a:t>
            </a:r>
            <a:r>
              <a:rPr lang="zh-TW" altLang="en-US" sz="2800" b="1" dirty="0">
                <a:solidFill>
                  <a:prstClr val="black"/>
                </a:solidFill>
                <a:latin typeface="微軟正黑體" panose="020B0604030504040204" pitchFamily="34" charset="-120"/>
                <a:ea typeface="微軟正黑體" panose="020B0604030504040204" pitchFamily="34" charset="-120"/>
              </a:rPr>
              <a:t>寬屏</a:t>
            </a:r>
            <a:r>
              <a:rPr lang="en-US" altLang="zh-TW" sz="2800" b="1" dirty="0">
                <a:solidFill>
                  <a:prstClr val="black"/>
                </a:solidFill>
                <a:latin typeface="微軟正黑體" panose="020B0604030504040204" pitchFamily="34" charset="-120"/>
                <a:ea typeface="微軟正黑體" panose="020B0604030504040204" pitchFamily="34" charset="-120"/>
              </a:rPr>
              <a:t>(1360  ×  768</a:t>
            </a:r>
            <a:r>
              <a:rPr lang="zh-TW" altLang="en-US" sz="2800" b="1" dirty="0">
                <a:solidFill>
                  <a:prstClr val="black"/>
                </a:solidFill>
                <a:latin typeface="微軟正黑體" panose="020B0604030504040204" pitchFamily="34" charset="-120"/>
                <a:ea typeface="微軟正黑體" panose="020B0604030504040204" pitchFamily="34" charset="-120"/>
              </a:rPr>
              <a:t>像素，寬度 </a:t>
            </a:r>
            <a:r>
              <a:rPr lang="en-US" altLang="zh-TW" sz="2800" b="1" dirty="0">
                <a:solidFill>
                  <a:prstClr val="black"/>
                </a:solidFill>
                <a:latin typeface="微軟正黑體" panose="020B0604030504040204" pitchFamily="34" charset="-120"/>
                <a:ea typeface="微軟正黑體" panose="020B0604030504040204" pitchFamily="34" charset="-120"/>
              </a:rPr>
              <a:t>=  41cm</a:t>
            </a:r>
            <a:r>
              <a:rPr lang="zh-TW" altLang="en-US" sz="2800" b="1" dirty="0">
                <a:solidFill>
                  <a:prstClr val="black"/>
                </a:solidFill>
                <a:latin typeface="微軟正黑體" panose="020B0604030504040204" pitchFamily="34" charset="-120"/>
                <a:ea typeface="微軟正黑體" panose="020B0604030504040204" pitchFamily="34" charset="-120"/>
              </a:rPr>
              <a:t>，高度 </a:t>
            </a:r>
            <a:r>
              <a:rPr lang="en-US" altLang="zh-TW" sz="2800" b="1" dirty="0">
                <a:solidFill>
                  <a:prstClr val="black"/>
                </a:solidFill>
                <a:latin typeface="微軟正黑體" panose="020B0604030504040204" pitchFamily="34" charset="-120"/>
                <a:ea typeface="微軟正黑體" panose="020B0604030504040204" pitchFamily="34" charset="-120"/>
              </a:rPr>
              <a:t>=  25.8cm</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a:lnSpc>
                <a:spcPts val="4500"/>
              </a:lnSpc>
            </a:pPr>
            <a:r>
              <a:rPr lang="zh-TW" altLang="en-US" sz="2800" b="1" dirty="0">
                <a:solidFill>
                  <a:prstClr val="black"/>
                </a:solidFill>
                <a:latin typeface="微軟正黑體" panose="020B0604030504040204" pitchFamily="34" charset="-120"/>
                <a:ea typeface="微軟正黑體" panose="020B0604030504040204" pitchFamily="34" charset="-120"/>
              </a:rPr>
              <a:t>→ 參與者距離此螢幕</a:t>
            </a:r>
            <a:r>
              <a:rPr lang="en-US" altLang="zh-TW" sz="2800" b="1" dirty="0">
                <a:solidFill>
                  <a:prstClr val="black"/>
                </a:solidFill>
                <a:latin typeface="微軟正黑體" panose="020B0604030504040204" pitchFamily="34" charset="-120"/>
                <a:ea typeface="微軟正黑體" panose="020B0604030504040204" pitchFamily="34" charset="-120"/>
              </a:rPr>
              <a:t>65cm</a:t>
            </a:r>
          </a:p>
        </p:txBody>
      </p:sp>
      <p:sp>
        <p:nvSpPr>
          <p:cNvPr id="19" name="矩形 18">
            <a:extLst>
              <a:ext uri="{FF2B5EF4-FFF2-40B4-BE49-F238E27FC236}">
                <a16:creationId xmlns:a16="http://schemas.microsoft.com/office/drawing/2014/main" id="{5A0CB058-F0F0-4D5B-B4E5-711C50BFD1A6}"/>
              </a:ext>
            </a:extLst>
          </p:cNvPr>
          <p:cNvSpPr/>
          <p:nvPr/>
        </p:nvSpPr>
        <p:spPr>
          <a:xfrm>
            <a:off x="205053" y="4017326"/>
            <a:ext cx="11226561" cy="1184683"/>
          </a:xfrm>
          <a:prstGeom prst="rect">
            <a:avLst/>
          </a:prstGeom>
        </p:spPr>
        <p:txBody>
          <a:bodyPr wrap="square">
            <a:spAutoFit/>
          </a:bodyPr>
          <a:lstStyle/>
          <a:p>
            <a:pPr marL="457200" lvl="0" indent="-457200">
              <a:lnSpc>
                <a:spcPts val="4500"/>
              </a:lnSpc>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另一台</a:t>
            </a:r>
            <a:r>
              <a:rPr lang="en-US" altLang="zh-TW" sz="2800" b="1" dirty="0">
                <a:solidFill>
                  <a:prstClr val="black"/>
                </a:solidFill>
                <a:latin typeface="微軟正黑體" panose="020B0604030504040204" pitchFamily="34" charset="-120"/>
                <a:ea typeface="微軟正黑體" panose="020B0604030504040204" pitchFamily="34" charset="-120"/>
              </a:rPr>
              <a:t>Pentium 4 PC</a:t>
            </a:r>
            <a:r>
              <a:rPr lang="zh-TW" altLang="en-US" sz="2800" b="1" dirty="0">
                <a:solidFill>
                  <a:prstClr val="black"/>
                </a:solidFill>
                <a:latin typeface="微軟正黑體" panose="020B0604030504040204" pitchFamily="34" charset="-120"/>
                <a:ea typeface="微軟正黑體" panose="020B0604030504040204" pitchFamily="34" charset="-120"/>
              </a:rPr>
              <a:t>垂直放置在參與者的後面 </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lvl="0">
              <a:lnSpc>
                <a:spcPts val="4500"/>
              </a:lnSpc>
            </a:pPr>
            <a:r>
              <a:rPr lang="zh-TW" altLang="en-US" sz="2800" b="1" dirty="0">
                <a:solidFill>
                  <a:prstClr val="black"/>
                </a:solidFill>
                <a:latin typeface="微軟正黑體" panose="020B0604030504040204" pitchFamily="34" charset="-120"/>
                <a:ea typeface="微軟正黑體" panose="020B0604030504040204" pitchFamily="34" charset="-120"/>
              </a:rPr>
              <a:t>→ 實驗人員使用此螢幕操作眼睛追踪軟體界面，並控制參與者的電腦。</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2" name="矩形 21">
            <a:extLst>
              <a:ext uri="{FF2B5EF4-FFF2-40B4-BE49-F238E27FC236}">
                <a16:creationId xmlns:a16="http://schemas.microsoft.com/office/drawing/2014/main" id="{014F1B62-53C0-495A-BF1F-59AE2ABB45FA}"/>
              </a:ext>
            </a:extLst>
          </p:cNvPr>
          <p:cNvSpPr/>
          <p:nvPr/>
        </p:nvSpPr>
        <p:spPr>
          <a:xfrm>
            <a:off x="205053" y="5293984"/>
            <a:ext cx="10778921" cy="1184683"/>
          </a:xfrm>
          <a:prstGeom prst="rect">
            <a:avLst/>
          </a:prstGeom>
        </p:spPr>
        <p:txBody>
          <a:bodyPr wrap="square">
            <a:spAutoFit/>
          </a:bodyPr>
          <a:lstStyle/>
          <a:p>
            <a:pPr marL="457200" indent="-457200">
              <a:lnSpc>
                <a:spcPts val="4500"/>
              </a:lnSpc>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眼動追踪系統（</a:t>
            </a:r>
            <a:r>
              <a:rPr lang="en-US" altLang="zh-TW" sz="2800" b="1" dirty="0">
                <a:solidFill>
                  <a:prstClr val="black"/>
                </a:solidFill>
                <a:latin typeface="微軟正黑體" panose="020B0604030504040204" pitchFamily="34" charset="-120"/>
                <a:ea typeface="微軟正黑體" panose="020B0604030504040204" pitchFamily="34" charset="-120"/>
              </a:rPr>
              <a:t>ETS</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Applied System Laboratories</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D6</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a:lnSpc>
                <a:spcPts val="4500"/>
              </a:lnSpc>
            </a:pPr>
            <a:r>
              <a:rPr lang="zh-TW" altLang="en-US" sz="2800" b="1" dirty="0">
                <a:solidFill>
                  <a:prstClr val="black"/>
                </a:solidFill>
                <a:latin typeface="微軟正黑體" panose="020B0604030504040204" pitchFamily="34" charset="-120"/>
                <a:ea typeface="微軟正黑體" panose="020B0604030504040204" pitchFamily="34" charset="-120"/>
              </a:rPr>
              <a:t>→ 記錄參與者的眼球移動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以</a:t>
            </a:r>
            <a:r>
              <a:rPr lang="en-US" altLang="zh-TW" sz="2800" b="1" dirty="0">
                <a:solidFill>
                  <a:prstClr val="black"/>
                </a:solidFill>
                <a:latin typeface="微軟正黑體" panose="020B0604030504040204" pitchFamily="34" charset="-120"/>
                <a:ea typeface="微軟正黑體" panose="020B0604030504040204" pitchFamily="34" charset="-120"/>
              </a:rPr>
              <a:t>60  Hz</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2158926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矩形 9">
            <a:extLst>
              <a:ext uri="{FF2B5EF4-FFF2-40B4-BE49-F238E27FC236}">
                <a16:creationId xmlns:a16="http://schemas.microsoft.com/office/drawing/2014/main" id="{93926740-9E0B-4504-BD86-1756B25C69B4}"/>
              </a:ext>
            </a:extLst>
          </p:cNvPr>
          <p:cNvSpPr/>
          <p:nvPr/>
        </p:nvSpPr>
        <p:spPr>
          <a:xfrm>
            <a:off x="425049" y="2014770"/>
            <a:ext cx="11678000"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實際的危害識別任務</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每個影片大約持續</a:t>
            </a:r>
            <a:r>
              <a:rPr lang="en-US" altLang="zh-TW" sz="2800" b="1" dirty="0">
                <a:latin typeface="微軟正黑體" panose="020B0604030504040204" pitchFamily="34" charset="-120"/>
                <a:ea typeface="微軟正黑體" panose="020B0604030504040204" pitchFamily="34" charset="-120"/>
              </a:rPr>
              <a:t>23~40s)</a:t>
            </a:r>
          </a:p>
        </p:txBody>
      </p:sp>
      <p:sp>
        <p:nvSpPr>
          <p:cNvPr id="18" name="矩形 17">
            <a:extLst>
              <a:ext uri="{FF2B5EF4-FFF2-40B4-BE49-F238E27FC236}">
                <a16:creationId xmlns:a16="http://schemas.microsoft.com/office/drawing/2014/main" id="{3C2A801C-082D-4ABC-9668-A1CA0D12718D}"/>
              </a:ext>
            </a:extLst>
          </p:cNvPr>
          <p:cNvSpPr/>
          <p:nvPr/>
        </p:nvSpPr>
        <p:spPr>
          <a:xfrm>
            <a:off x="257000" y="1491550"/>
            <a:ext cx="11548850"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參與者執行了</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個連續的任務：</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50C365C2-DF98-4760-98DC-0980EE32D89A}"/>
              </a:ext>
            </a:extLst>
          </p:cNvPr>
          <p:cNvSpPr/>
          <p:nvPr/>
        </p:nvSpPr>
        <p:spPr>
          <a:xfrm>
            <a:off x="425049" y="2541894"/>
            <a:ext cx="11249286"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參與者在每次發現危險情況時都按下了按鈕，同時</a:t>
            </a:r>
            <a:r>
              <a:rPr lang="zh-TW" altLang="en-US" sz="2800" b="1" dirty="0">
                <a:highlight>
                  <a:srgbClr val="F5B487"/>
                </a:highlight>
                <a:latin typeface="微軟正黑體" panose="020B0604030504040204" pitchFamily="34" charset="-120"/>
                <a:ea typeface="微軟正黑體" panose="020B0604030504040204" pitchFamily="34" charset="-120"/>
              </a:rPr>
              <a:t>觀看了</a:t>
            </a:r>
            <a:r>
              <a:rPr lang="en-US" altLang="zh-TW" sz="2800" b="1" dirty="0">
                <a:highlight>
                  <a:srgbClr val="F5B487"/>
                </a:highlight>
                <a:latin typeface="微軟正黑體" panose="020B0604030504040204" pitchFamily="34" charset="-120"/>
                <a:ea typeface="微軟正黑體" panose="020B0604030504040204" pitchFamily="34" charset="-120"/>
              </a:rPr>
              <a:t>10</a:t>
            </a:r>
            <a:r>
              <a:rPr lang="zh-TW" altLang="en-US" sz="2800" b="1" dirty="0">
                <a:highlight>
                  <a:srgbClr val="F5B487"/>
                </a:highlight>
                <a:latin typeface="微軟正黑體" panose="020B0604030504040204" pitchFamily="34" charset="-120"/>
                <a:ea typeface="微軟正黑體" panose="020B0604030504040204" pitchFamily="34" charset="-120"/>
              </a:rPr>
              <a:t>部真實的駕駛情況的短片</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參與者眼睛連接眼睛追踪系統</a:t>
            </a:r>
            <a:r>
              <a:rPr lang="en-US" altLang="zh-TW" sz="2800" b="1" dirty="0">
                <a:latin typeface="微軟正黑體" panose="020B0604030504040204" pitchFamily="34" charset="-120"/>
                <a:ea typeface="微軟正黑體" panose="020B0604030504040204" pitchFamily="34" charset="-120"/>
              </a:rPr>
              <a:t>)</a:t>
            </a:r>
          </a:p>
        </p:txBody>
      </p:sp>
      <p:sp>
        <p:nvSpPr>
          <p:cNvPr id="21" name="矩形 20">
            <a:extLst>
              <a:ext uri="{FF2B5EF4-FFF2-40B4-BE49-F238E27FC236}">
                <a16:creationId xmlns:a16="http://schemas.microsoft.com/office/drawing/2014/main" id="{F3184DE7-B4A0-4942-8430-C367186855A3}"/>
              </a:ext>
            </a:extLst>
          </p:cNvPr>
          <p:cNvSpPr/>
          <p:nvPr/>
        </p:nvSpPr>
        <p:spPr>
          <a:xfrm>
            <a:off x="425048" y="3531932"/>
            <a:ext cx="11249286"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 危害分類任務</a:t>
            </a:r>
            <a:endParaRPr lang="en-US" altLang="zh-TW" sz="2800" b="1" dirty="0">
              <a:latin typeface="微軟正黑體" panose="020B0604030504040204" pitchFamily="34" charset="-120"/>
              <a:ea typeface="微軟正黑體" panose="020B0604030504040204" pitchFamily="34" charset="-120"/>
            </a:endParaRPr>
          </a:p>
        </p:txBody>
      </p:sp>
      <p:sp>
        <p:nvSpPr>
          <p:cNvPr id="22" name="矩形 21">
            <a:extLst>
              <a:ext uri="{FF2B5EF4-FFF2-40B4-BE49-F238E27FC236}">
                <a16:creationId xmlns:a16="http://schemas.microsoft.com/office/drawing/2014/main" id="{3456EB0F-CB30-4EC7-9588-E5B29AFE6A69}"/>
              </a:ext>
            </a:extLst>
          </p:cNvPr>
          <p:cNvSpPr/>
          <p:nvPr/>
        </p:nvSpPr>
        <p:spPr>
          <a:xfrm>
            <a:off x="425049" y="4059056"/>
            <a:ext cx="11536326"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a:t>
            </a:r>
            <a:r>
              <a:rPr lang="zh-TW" altLang="en-US" sz="2800" b="1" dirty="0">
                <a:highlight>
                  <a:srgbClr val="F5B487"/>
                </a:highlight>
                <a:latin typeface="微軟正黑體" panose="020B0604030504040204" pitchFamily="34" charset="-120"/>
                <a:ea typeface="微軟正黑體" panose="020B0604030504040204" pitchFamily="34" charset="-120"/>
              </a:rPr>
              <a:t>觀察前面</a:t>
            </a:r>
            <a:r>
              <a:rPr lang="en-US" altLang="zh-TW" sz="2800" b="1" dirty="0">
                <a:highlight>
                  <a:srgbClr val="F5B487"/>
                </a:highlight>
                <a:latin typeface="微軟正黑體" panose="020B0604030504040204" pitchFamily="34" charset="-120"/>
                <a:ea typeface="微軟正黑體" panose="020B0604030504040204" pitchFamily="34" charset="-120"/>
              </a:rPr>
              <a:t>10</a:t>
            </a:r>
            <a:r>
              <a:rPr lang="zh-TW" altLang="en-US" sz="2800" b="1" dirty="0">
                <a:highlight>
                  <a:srgbClr val="F5B487"/>
                </a:highlight>
                <a:latin typeface="微軟正黑體" panose="020B0604030504040204" pitchFamily="34" charset="-120"/>
                <a:ea typeface="微軟正黑體" panose="020B0604030504040204" pitchFamily="34" charset="-120"/>
              </a:rPr>
              <a:t>個影片中的</a:t>
            </a:r>
            <a:r>
              <a:rPr lang="en-US" altLang="zh-TW" sz="2800" b="1" dirty="0">
                <a:highlight>
                  <a:srgbClr val="F5B487"/>
                </a:highlight>
                <a:latin typeface="微軟正黑體" panose="020B0604030504040204" pitchFamily="34" charset="-120"/>
                <a:ea typeface="微軟正黑體" panose="020B0604030504040204" pitchFamily="34" charset="-120"/>
              </a:rPr>
              <a:t>8</a:t>
            </a:r>
            <a:r>
              <a:rPr lang="zh-TW" altLang="en-US" sz="2800" b="1" dirty="0">
                <a:highlight>
                  <a:srgbClr val="F5B487"/>
                </a:highlight>
                <a:latin typeface="微軟正黑體" panose="020B0604030504040204" pitchFamily="34" charset="-120"/>
                <a:ea typeface="微軟正黑體" panose="020B0604030504040204" pitchFamily="34" charset="-120"/>
              </a:rPr>
              <a:t>部影片</a:t>
            </a:r>
            <a:r>
              <a:rPr lang="zh-TW" altLang="en-US" sz="2800" b="1" dirty="0">
                <a:latin typeface="微軟正黑體" panose="020B0604030504040204" pitchFamily="34" charset="-120"/>
                <a:ea typeface="微軟正黑體" panose="020B0604030504040204" pitchFamily="34" charset="-120"/>
              </a:rPr>
              <a:t>，並根據危害相似性分類這些影片（參與者根據自己所覺得的分類進行分組，沒有規定分組的數量</a:t>
            </a:r>
            <a:r>
              <a:rPr lang="en-US" altLang="zh-TW" sz="2800" b="1" dirty="0">
                <a:latin typeface="微軟正黑體" panose="020B0604030504040204" pitchFamily="34" charset="-120"/>
                <a:ea typeface="微軟正黑體" panose="020B0604030504040204" pitchFamily="34" charset="-120"/>
              </a:rPr>
              <a:t>)</a:t>
            </a:r>
          </a:p>
        </p:txBody>
      </p:sp>
      <p:sp>
        <p:nvSpPr>
          <p:cNvPr id="23" name="矩形 22">
            <a:extLst>
              <a:ext uri="{FF2B5EF4-FFF2-40B4-BE49-F238E27FC236}">
                <a16:creationId xmlns:a16="http://schemas.microsoft.com/office/drawing/2014/main" id="{8DE95030-8A1B-4782-AEDD-17DD30391136}"/>
              </a:ext>
            </a:extLst>
          </p:cNvPr>
          <p:cNvSpPr/>
          <p:nvPr/>
        </p:nvSpPr>
        <p:spPr>
          <a:xfrm>
            <a:off x="425049" y="5104840"/>
            <a:ext cx="11249286"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危害評分任務</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5" name="矩形 24">
            <a:extLst>
              <a:ext uri="{FF2B5EF4-FFF2-40B4-BE49-F238E27FC236}">
                <a16:creationId xmlns:a16="http://schemas.microsoft.com/office/drawing/2014/main" id="{35D78B54-3C7E-4918-8B80-A50A61081A80}"/>
              </a:ext>
            </a:extLst>
          </p:cNvPr>
          <p:cNvSpPr/>
          <p:nvPr/>
        </p:nvSpPr>
        <p:spPr>
          <a:xfrm>
            <a:off x="425050" y="5631964"/>
            <a:ext cx="11023370"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參與者觀看與危害分類任務相同的影片，並要求參與者對每個影片中所代表的圖片進行危險程度的評分</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12954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A7F3022-7DFC-411A-9363-9CF14A38F74D}"/>
              </a:ext>
            </a:extLst>
          </p:cNvPr>
          <p:cNvSpPr/>
          <p:nvPr/>
        </p:nvSpPr>
        <p:spPr>
          <a:xfrm>
            <a:off x="3492570" y="715591"/>
            <a:ext cx="11678000"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實際的危害識別任務</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每個影片大約持續</a:t>
            </a:r>
            <a:r>
              <a:rPr lang="en-US" altLang="zh-TW" sz="2800" b="1" dirty="0">
                <a:latin typeface="微軟正黑體" panose="020B0604030504040204" pitchFamily="34" charset="-120"/>
                <a:ea typeface="微軟正黑體" panose="020B0604030504040204" pitchFamily="34" charset="-120"/>
              </a:rPr>
              <a:t>23~40s)</a:t>
            </a:r>
          </a:p>
        </p:txBody>
      </p:sp>
      <p:graphicFrame>
        <p:nvGraphicFramePr>
          <p:cNvPr id="3" name="表格 2">
            <a:extLst>
              <a:ext uri="{FF2B5EF4-FFF2-40B4-BE49-F238E27FC236}">
                <a16:creationId xmlns:a16="http://schemas.microsoft.com/office/drawing/2014/main" id="{9B1BFB73-3B05-4323-A959-CBE803F58726}"/>
              </a:ext>
            </a:extLst>
          </p:cNvPr>
          <p:cNvGraphicFramePr>
            <a:graphicFrameLocks noGrp="1"/>
          </p:cNvGraphicFramePr>
          <p:nvPr>
            <p:extLst>
              <p:ext uri="{D42A27DB-BD31-4B8C-83A1-F6EECF244321}">
                <p14:modId xmlns:p14="http://schemas.microsoft.com/office/powerpoint/2010/main" val="2368539944"/>
              </p:ext>
            </p:extLst>
          </p:nvPr>
        </p:nvGraphicFramePr>
        <p:xfrm>
          <a:off x="540481" y="1392699"/>
          <a:ext cx="11318584" cy="5329615"/>
        </p:xfrm>
        <a:graphic>
          <a:graphicData uri="http://schemas.openxmlformats.org/drawingml/2006/table">
            <a:tbl>
              <a:tblPr/>
              <a:tblGrid>
                <a:gridCol w="1009275">
                  <a:extLst>
                    <a:ext uri="{9D8B030D-6E8A-4147-A177-3AD203B41FA5}">
                      <a16:colId xmlns:a16="http://schemas.microsoft.com/office/drawing/2014/main" val="4120212840"/>
                    </a:ext>
                  </a:extLst>
                </a:gridCol>
                <a:gridCol w="1103447">
                  <a:extLst>
                    <a:ext uri="{9D8B030D-6E8A-4147-A177-3AD203B41FA5}">
                      <a16:colId xmlns:a16="http://schemas.microsoft.com/office/drawing/2014/main" val="824205676"/>
                    </a:ext>
                  </a:extLst>
                </a:gridCol>
                <a:gridCol w="1046124">
                  <a:extLst>
                    <a:ext uri="{9D8B030D-6E8A-4147-A177-3AD203B41FA5}">
                      <a16:colId xmlns:a16="http://schemas.microsoft.com/office/drawing/2014/main" val="3756112805"/>
                    </a:ext>
                  </a:extLst>
                </a:gridCol>
                <a:gridCol w="1246750">
                  <a:extLst>
                    <a:ext uri="{9D8B030D-6E8A-4147-A177-3AD203B41FA5}">
                      <a16:colId xmlns:a16="http://schemas.microsoft.com/office/drawing/2014/main" val="3599355903"/>
                    </a:ext>
                  </a:extLst>
                </a:gridCol>
                <a:gridCol w="4591818">
                  <a:extLst>
                    <a:ext uri="{9D8B030D-6E8A-4147-A177-3AD203B41FA5}">
                      <a16:colId xmlns:a16="http://schemas.microsoft.com/office/drawing/2014/main" val="1820432000"/>
                    </a:ext>
                  </a:extLst>
                </a:gridCol>
                <a:gridCol w="2321170">
                  <a:extLst>
                    <a:ext uri="{9D8B030D-6E8A-4147-A177-3AD203B41FA5}">
                      <a16:colId xmlns:a16="http://schemas.microsoft.com/office/drawing/2014/main" val="3826453270"/>
                    </a:ext>
                  </a:extLst>
                </a:gridCol>
              </a:tblGrid>
              <a:tr h="261135">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電影</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持續時間</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dirty="0">
                          <a:solidFill>
                            <a:srgbClr val="2E2E2E"/>
                          </a:solidFill>
                          <a:effectLst/>
                          <a:latin typeface="微軟正黑體" panose="020B0604030504040204" pitchFamily="34" charset="-120"/>
                          <a:ea typeface="微軟正黑體" panose="020B0604030504040204" pitchFamily="34" charset="-120"/>
                        </a:rPr>
                        <a:t>環境</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重大危害</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危險誘因</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dirty="0">
                          <a:solidFill>
                            <a:srgbClr val="2E2E2E"/>
                          </a:solidFill>
                          <a:effectLst/>
                          <a:latin typeface="微軟正黑體" panose="020B0604030504040204" pitchFamily="34" charset="-120"/>
                          <a:ea typeface="微軟正黑體" panose="020B0604030504040204" pitchFamily="34" charset="-120"/>
                        </a:rPr>
                        <a:t>觀看的範圍</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92709"/>
                  </a:ext>
                </a:extLst>
              </a:tr>
              <a:tr h="15075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41.5</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汽車的剎車</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145318"/>
                  </a:ext>
                </a:extLst>
              </a:tr>
              <a:tr h="28780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28.1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十字路口的訊號燈</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36887"/>
                  </a:ext>
                </a:extLst>
              </a:tr>
              <a:tr h="650988">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M3</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29.3</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溜冰者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被停放的汽車和植被遮擋（提示：無）</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159206"/>
                  </a:ext>
                </a:extLst>
              </a:tr>
              <a:tr h="15075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M4</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26.1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汽車的剎車</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750180"/>
                  </a:ext>
                </a:extLst>
              </a:tr>
              <a:tr h="520790">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M5</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23.2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十字路口的交錯交通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被路口遮擋</a:t>
                      </a:r>
                      <a:endParaRPr lang="en-US" altLang="zh-TW" sz="2000" b="0" i="0" u="none" strike="noStrike" dirty="0">
                        <a:solidFill>
                          <a:srgbClr val="2E2E2E"/>
                        </a:solidFill>
                        <a:effectLst/>
                        <a:latin typeface="微軟正黑體" panose="020B0604030504040204" pitchFamily="34" charset="-120"/>
                        <a:ea typeface="微軟正黑體" panose="020B0604030504040204" pitchFamily="34" charset="-120"/>
                      </a:endParaRPr>
                    </a:p>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（提示：路口）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136756"/>
                  </a:ext>
                </a:extLst>
              </a:tr>
              <a:tr h="575610">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25.2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行人沿著道路的左側向參與者的車輛行走</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0767631"/>
                  </a:ext>
                </a:extLst>
              </a:tr>
              <a:tr h="91138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M7</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38</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行人在斑馬線上過馬路</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被停在斑馬線前的車輛所遮擋</a:t>
                      </a:r>
                      <a:endParaRPr lang="en-US" altLang="zh-TW" sz="2000" b="0" i="0" u="none" strike="noStrike" dirty="0">
                        <a:solidFill>
                          <a:srgbClr val="2E2E2E"/>
                        </a:solidFill>
                        <a:effectLst/>
                        <a:latin typeface="微軟正黑體" panose="020B0604030504040204" pitchFamily="34" charset="-120"/>
                        <a:ea typeface="微軟正黑體" panose="020B0604030504040204" pitchFamily="34" charset="-120"/>
                      </a:endParaRPr>
                    </a:p>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（提示：車輛停在斑馬線旁）</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245491"/>
                  </a:ext>
                </a:extLst>
              </a:tr>
              <a:tr h="39059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M8</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30.6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駕駛員左側交通島上的行人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4103094"/>
                  </a:ext>
                </a:extLst>
              </a:tr>
              <a:tr h="28095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M9</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29.6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隱患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沒有動態的交通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9010182"/>
                  </a:ext>
                </a:extLst>
              </a:tr>
              <a:tr h="28095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M10</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隱患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沒有動態的交通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曲線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352974"/>
                  </a:ext>
                </a:extLst>
              </a:tr>
            </a:tbl>
          </a:graphicData>
        </a:graphic>
      </p:graphicFrame>
    </p:spTree>
    <p:extLst>
      <p:ext uri="{BB962C8B-B14F-4D97-AF65-F5344CB8AC3E}">
        <p14:creationId xmlns:p14="http://schemas.microsoft.com/office/powerpoint/2010/main" val="1586633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A7F3022-7DFC-411A-9363-9CF14A38F74D}"/>
              </a:ext>
            </a:extLst>
          </p:cNvPr>
          <p:cNvSpPr/>
          <p:nvPr/>
        </p:nvSpPr>
        <p:spPr>
          <a:xfrm>
            <a:off x="3492570" y="715591"/>
            <a:ext cx="8372328"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實際的危害識別任務</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每個影片大約持續</a:t>
            </a:r>
            <a:r>
              <a:rPr lang="en-US" altLang="zh-TW" sz="2800" b="1" dirty="0">
                <a:latin typeface="微軟正黑體" panose="020B0604030504040204" pitchFamily="34" charset="-120"/>
                <a:ea typeface="微軟正黑體" panose="020B0604030504040204" pitchFamily="34" charset="-120"/>
              </a:rPr>
              <a:t>23~40s)</a:t>
            </a:r>
          </a:p>
        </p:txBody>
      </p:sp>
      <p:sp>
        <p:nvSpPr>
          <p:cNvPr id="5" name="矩形 4">
            <a:extLst>
              <a:ext uri="{FF2B5EF4-FFF2-40B4-BE49-F238E27FC236}">
                <a16:creationId xmlns:a16="http://schemas.microsoft.com/office/drawing/2014/main" id="{F8D00BA8-1D0B-4FFB-A73A-4E5191E2A4C6}"/>
              </a:ext>
            </a:extLst>
          </p:cNvPr>
          <p:cNvSpPr/>
          <p:nvPr/>
        </p:nvSpPr>
        <p:spPr>
          <a:xfrm>
            <a:off x="514000" y="1821189"/>
            <a:ext cx="11678000"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探討關於實際危險情況識別的假設，利用以下</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個測量值：</a:t>
            </a:r>
            <a:endParaRPr lang="en-US" altLang="zh-TW" sz="2800" b="1" dirty="0">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A04E0A17-9C49-4EE8-9463-876BB594D600}"/>
              </a:ext>
            </a:extLst>
          </p:cNvPr>
          <p:cNvSpPr/>
          <p:nvPr/>
        </p:nvSpPr>
        <p:spPr>
          <a:xfrm>
            <a:off x="627017" y="2344409"/>
            <a:ext cx="11678000" cy="1384995"/>
          </a:xfrm>
          <a:prstGeom prst="rect">
            <a:avLst/>
          </a:prstGeom>
        </p:spPr>
        <p:txBody>
          <a:bodyPr wrap="square">
            <a:spAutoFit/>
          </a:bodyPr>
          <a:lstStyle/>
          <a:p>
            <a:pPr marL="514350" indent="-514350">
              <a:buAutoNum type="arabicParenBoth"/>
            </a:pPr>
            <a:r>
              <a:rPr lang="zh-TW" altLang="en-US" sz="2800" b="1" dirty="0">
                <a:latin typeface="微軟正黑體" panose="020B0604030504040204" pitchFamily="34" charset="-120"/>
                <a:ea typeface="微軟正黑體" panose="020B0604030504040204" pitchFamily="34" charset="-120"/>
              </a:rPr>
              <a:t>反應敏感度</a:t>
            </a:r>
            <a:endParaRPr lang="en-US" altLang="zh-TW" sz="2800" b="1" dirty="0">
              <a:latin typeface="微軟正黑體" panose="020B0604030504040204" pitchFamily="34" charset="-120"/>
              <a:ea typeface="微軟正黑體" panose="020B0604030504040204" pitchFamily="34" charset="-120"/>
            </a:endParaRPr>
          </a:p>
          <a:p>
            <a:pPr marL="514350" indent="-514350">
              <a:buAutoNum type="arabicParenBoth"/>
            </a:pPr>
            <a:r>
              <a:rPr lang="zh-TW" altLang="en-US" sz="2800" b="1" dirty="0">
                <a:latin typeface="微軟正黑體" panose="020B0604030504040204" pitchFamily="34" charset="-120"/>
                <a:ea typeface="微軟正黑體" panose="020B0604030504040204" pitchFamily="34" charset="-120"/>
              </a:rPr>
              <a:t>反應時間</a:t>
            </a:r>
            <a:endParaRPr lang="en-US" altLang="zh-TW" sz="2800" b="1" dirty="0">
              <a:latin typeface="微軟正黑體" panose="020B0604030504040204" pitchFamily="34" charset="-120"/>
              <a:ea typeface="微軟正黑體" panose="020B0604030504040204" pitchFamily="34" charset="-120"/>
            </a:endParaRPr>
          </a:p>
          <a:p>
            <a:pPr marL="514350" indent="-514350">
              <a:buAutoNum type="arabicParenBoth"/>
            </a:pPr>
            <a:r>
              <a:rPr lang="zh-TW" altLang="en-US" sz="2800" b="1" dirty="0">
                <a:latin typeface="微軟正黑體" panose="020B0604030504040204" pitchFamily="34" charset="-120"/>
                <a:ea typeface="微軟正黑體" panose="020B0604030504040204" pitchFamily="34" charset="-120"/>
              </a:rPr>
              <a:t>眼睛移動程度</a:t>
            </a:r>
            <a:endParaRPr lang="en-US" altLang="zh-TW" sz="2800" b="1" dirty="0">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92E34E0D-C9B2-4D46-85E6-337669F1814D}"/>
              </a:ext>
            </a:extLst>
          </p:cNvPr>
          <p:cNvSpPr/>
          <p:nvPr/>
        </p:nvSpPr>
        <p:spPr>
          <a:xfrm>
            <a:off x="514000" y="3990372"/>
            <a:ext cx="11678000"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透過駕駛者對於危害發生物的口頭描述，來解決以下問題：</a:t>
            </a:r>
            <a:endParaRPr lang="en-US" altLang="zh-TW" sz="2800" b="1" dirty="0">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E86ACBDD-24A1-4169-B972-88D2DDE3C77F}"/>
              </a:ext>
            </a:extLst>
          </p:cNvPr>
          <p:cNvSpPr/>
          <p:nvPr/>
        </p:nvSpPr>
        <p:spPr>
          <a:xfrm>
            <a:off x="627017" y="4578100"/>
            <a:ext cx="11237881" cy="1384995"/>
          </a:xfrm>
          <a:prstGeom prst="rect">
            <a:avLst/>
          </a:prstGeom>
        </p:spPr>
        <p:txBody>
          <a:bodyPr wrap="square">
            <a:spAutoFit/>
          </a:bodyPr>
          <a:lstStyle/>
          <a:p>
            <a:pPr marL="514350" indent="-514350">
              <a:buAutoNum type="arabicParenBoth"/>
            </a:pPr>
            <a:r>
              <a:rPr lang="zh-TW" altLang="en-US" sz="2800" b="1" dirty="0">
                <a:latin typeface="微軟正黑體" panose="020B0604030504040204" pitchFamily="34" charset="-120"/>
                <a:ea typeface="微軟正黑體" panose="020B0604030504040204" pitchFamily="34" charset="-120"/>
              </a:rPr>
              <a:t>評估駕駛者是否與風險感知的範圍相關，例如：碰撞的可能性和對特定事件結果的嚴重性。</a:t>
            </a:r>
            <a:endParaRPr lang="en-US" altLang="zh-TW" sz="2800" b="1" dirty="0">
              <a:latin typeface="微軟正黑體" panose="020B0604030504040204" pitchFamily="34" charset="-120"/>
              <a:ea typeface="微軟正黑體" panose="020B0604030504040204" pitchFamily="34" charset="-120"/>
            </a:endParaRPr>
          </a:p>
          <a:p>
            <a:pPr marL="514350" indent="-514350">
              <a:buAutoNum type="arabicParenBoth"/>
            </a:pPr>
            <a:r>
              <a:rPr lang="zh-TW" altLang="en-US" sz="2800" b="1" dirty="0">
                <a:latin typeface="微軟正黑體" panose="020B0604030504040204" pitchFamily="34" charset="-120"/>
                <a:ea typeface="微軟正黑體" panose="020B0604030504040204" pitchFamily="34" charset="-120"/>
              </a:rPr>
              <a:t>解決模稜兩可的反應</a:t>
            </a:r>
            <a:endParaRPr lang="en-US" altLang="zh-TW" sz="2800" b="1" dirty="0">
              <a:latin typeface="微軟正黑體" panose="020B0604030504040204" pitchFamily="34" charset="-120"/>
              <a:ea typeface="微軟正黑體" panose="020B0604030504040204" pitchFamily="34" charset="-120"/>
            </a:endParaRPr>
          </a:p>
        </p:txBody>
      </p:sp>
      <p:sp>
        <p:nvSpPr>
          <p:cNvPr id="2" name="矩形: 圓角 1">
            <a:extLst>
              <a:ext uri="{FF2B5EF4-FFF2-40B4-BE49-F238E27FC236}">
                <a16:creationId xmlns:a16="http://schemas.microsoft.com/office/drawing/2014/main" id="{7B9A0C5D-E95A-42DD-A663-B27862A74972}"/>
              </a:ext>
            </a:extLst>
          </p:cNvPr>
          <p:cNvSpPr/>
          <p:nvPr/>
        </p:nvSpPr>
        <p:spPr>
          <a:xfrm>
            <a:off x="3419707" y="6081446"/>
            <a:ext cx="5352586" cy="596221"/>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總共觀察</a:t>
            </a:r>
            <a:r>
              <a:rPr lang="en-US" altLang="zh-TW" sz="2800" b="1" dirty="0">
                <a:solidFill>
                  <a:schemeClr val="tx1"/>
                </a:solidFill>
                <a:latin typeface="微軟正黑體" panose="020B0604030504040204" pitchFamily="34" charset="-120"/>
                <a:ea typeface="微軟正黑體" panose="020B0604030504040204" pitchFamily="34" charset="-120"/>
              </a:rPr>
              <a:t>42</a:t>
            </a:r>
            <a:r>
              <a:rPr lang="zh-TW" altLang="en-US" sz="2800" b="1" dirty="0">
                <a:solidFill>
                  <a:schemeClr val="tx1"/>
                </a:solidFill>
                <a:latin typeface="微軟正黑體" panose="020B0604030504040204" pitchFamily="34" charset="-120"/>
                <a:ea typeface="微軟正黑體" panose="020B0604030504040204" pitchFamily="34" charset="-120"/>
              </a:rPr>
              <a:t>個事件</a:t>
            </a:r>
          </a:p>
        </p:txBody>
      </p:sp>
    </p:spTree>
    <p:extLst>
      <p:ext uri="{BB962C8B-B14F-4D97-AF65-F5344CB8AC3E}">
        <p14:creationId xmlns:p14="http://schemas.microsoft.com/office/powerpoint/2010/main" val="4173386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圓角 2">
            <a:extLst>
              <a:ext uri="{FF2B5EF4-FFF2-40B4-BE49-F238E27FC236}">
                <a16:creationId xmlns:a16="http://schemas.microsoft.com/office/drawing/2014/main" id="{100FF511-4E88-41D5-916A-3543613F61C6}"/>
              </a:ext>
            </a:extLst>
          </p:cNvPr>
          <p:cNvSpPr/>
          <p:nvPr/>
        </p:nvSpPr>
        <p:spPr>
          <a:xfrm>
            <a:off x="4018547" y="938160"/>
            <a:ext cx="7546436" cy="97775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A7F3022-7DFC-411A-9363-9CF14A38F74D}"/>
              </a:ext>
            </a:extLst>
          </p:cNvPr>
          <p:cNvSpPr/>
          <p:nvPr/>
        </p:nvSpPr>
        <p:spPr>
          <a:xfrm>
            <a:off x="354213" y="1392700"/>
            <a:ext cx="11678000"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(2) </a:t>
            </a:r>
            <a:r>
              <a:rPr lang="zh-TW" altLang="en-US" sz="2800" b="1" dirty="0">
                <a:latin typeface="微軟正黑體" panose="020B0604030504040204" pitchFamily="34" charset="-120"/>
                <a:ea typeface="微軟正黑體" panose="020B0604030504040204" pitchFamily="34" charset="-120"/>
              </a:rPr>
              <a:t>危害分類任務</a:t>
            </a:r>
          </a:p>
        </p:txBody>
      </p:sp>
      <p:sp>
        <p:nvSpPr>
          <p:cNvPr id="9" name="矩形 8">
            <a:extLst>
              <a:ext uri="{FF2B5EF4-FFF2-40B4-BE49-F238E27FC236}">
                <a16:creationId xmlns:a16="http://schemas.microsoft.com/office/drawing/2014/main" id="{88D2C3D1-C489-4402-B7AE-8B80E9F66453}"/>
              </a:ext>
            </a:extLst>
          </p:cNvPr>
          <p:cNvSpPr/>
          <p:nvPr/>
        </p:nvSpPr>
        <p:spPr>
          <a:xfrm>
            <a:off x="495887" y="1915920"/>
            <a:ext cx="11536326" cy="1384995"/>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參與者觀察前面</a:t>
            </a:r>
            <a:r>
              <a:rPr lang="en-US" altLang="zh-TW" sz="2800" b="1" dirty="0">
                <a:latin typeface="微軟正黑體" panose="020B0604030504040204" pitchFamily="34" charset="-120"/>
                <a:ea typeface="微軟正黑體" panose="020B0604030504040204" pitchFamily="34" charset="-120"/>
              </a:rPr>
              <a:t>10</a:t>
            </a:r>
            <a:r>
              <a:rPr lang="zh-TW" altLang="en-US" sz="2800" b="1" dirty="0">
                <a:latin typeface="微軟正黑體" panose="020B0604030504040204" pitchFamily="34" charset="-120"/>
                <a:ea typeface="微軟正黑體" panose="020B0604030504040204" pitchFamily="34" charset="-120"/>
              </a:rPr>
              <a:t>個影片中的</a:t>
            </a:r>
            <a:r>
              <a:rPr lang="en-US" altLang="zh-TW" sz="2800" b="1" dirty="0">
                <a:latin typeface="微軟正黑體" panose="020B0604030504040204" pitchFamily="34" charset="-120"/>
                <a:ea typeface="微軟正黑體" panose="020B0604030504040204" pitchFamily="34" charset="-120"/>
              </a:rPr>
              <a:t>8</a:t>
            </a:r>
            <a:r>
              <a:rPr lang="zh-TW" altLang="en-US" sz="2800" b="1" dirty="0">
                <a:latin typeface="微軟正黑體" panose="020B0604030504040204" pitchFamily="34" charset="-120"/>
                <a:ea typeface="微軟正黑體" panose="020B0604030504040204" pitchFamily="34" charset="-120"/>
              </a:rPr>
              <a:t>個影片，根據危害相似性分類這些影片，並進行歸類（參與者根據自己所覺得的進行分組，沒有規定分組的數量</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 → 每位參與者都會觀察到以下的影片</a:t>
            </a:r>
            <a:endParaRPr lang="en-US" altLang="zh-TW" sz="2800" b="1" dirty="0">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2A5C4F4F-5860-4447-816C-ECFE6440B3AC}"/>
              </a:ext>
            </a:extLst>
          </p:cNvPr>
          <p:cNvPicPr>
            <a:picLocks noChangeAspect="1"/>
          </p:cNvPicPr>
          <p:nvPr/>
        </p:nvPicPr>
        <p:blipFill>
          <a:blip r:embed="rId3"/>
          <a:stretch>
            <a:fillRect/>
          </a:stretch>
        </p:blipFill>
        <p:spPr>
          <a:xfrm>
            <a:off x="354213" y="3300914"/>
            <a:ext cx="5493464" cy="3557085"/>
          </a:xfrm>
          <a:prstGeom prst="rect">
            <a:avLst/>
          </a:prstGeom>
        </p:spPr>
      </p:pic>
      <p:pic>
        <p:nvPicPr>
          <p:cNvPr id="4" name="圖片 3">
            <a:extLst>
              <a:ext uri="{FF2B5EF4-FFF2-40B4-BE49-F238E27FC236}">
                <a16:creationId xmlns:a16="http://schemas.microsoft.com/office/drawing/2014/main" id="{E7236B3D-D2EA-438E-82A5-DE0DF4DBB7BA}"/>
              </a:ext>
            </a:extLst>
          </p:cNvPr>
          <p:cNvPicPr>
            <a:picLocks noChangeAspect="1"/>
          </p:cNvPicPr>
          <p:nvPr/>
        </p:nvPicPr>
        <p:blipFill>
          <a:blip r:embed="rId4"/>
          <a:stretch>
            <a:fillRect/>
          </a:stretch>
        </p:blipFill>
        <p:spPr>
          <a:xfrm>
            <a:off x="6264050" y="3289104"/>
            <a:ext cx="5768898" cy="3568895"/>
          </a:xfrm>
          <a:prstGeom prst="rect">
            <a:avLst/>
          </a:prstGeom>
        </p:spPr>
      </p:pic>
      <p:sp>
        <p:nvSpPr>
          <p:cNvPr id="7" name="矩形 6">
            <a:extLst>
              <a:ext uri="{FF2B5EF4-FFF2-40B4-BE49-F238E27FC236}">
                <a16:creationId xmlns:a16="http://schemas.microsoft.com/office/drawing/2014/main" id="{E47439DB-49AC-4751-9726-B99884DCB990}"/>
              </a:ext>
            </a:extLst>
          </p:cNvPr>
          <p:cNvSpPr/>
          <p:nvPr/>
        </p:nvSpPr>
        <p:spPr>
          <a:xfrm>
            <a:off x="4158674" y="938161"/>
            <a:ext cx="7679113" cy="954107"/>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個住宅地區交通影片</a:t>
            </a:r>
            <a:r>
              <a:rPr lang="en-US" altLang="zh-TW" sz="2800" b="1" dirty="0">
                <a:latin typeface="微軟正黑體" panose="020B0604030504040204" pitchFamily="34" charset="-120"/>
                <a:ea typeface="微軟正黑體" panose="020B0604030504040204" pitchFamily="34" charset="-120"/>
              </a:rPr>
              <a:t>(M3, M4, M6, &amp; M10) </a:t>
            </a:r>
          </a:p>
          <a:p>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個城市地區交通影片</a:t>
            </a:r>
            <a:r>
              <a:rPr lang="en-US" altLang="zh-TW" sz="2800" b="1" dirty="0">
                <a:latin typeface="微軟正黑體" panose="020B0604030504040204" pitchFamily="34" charset="-120"/>
                <a:ea typeface="微軟正黑體" panose="020B0604030504040204" pitchFamily="34" charset="-120"/>
              </a:rPr>
              <a:t>(M1, M7, &amp; M8)</a:t>
            </a:r>
          </a:p>
        </p:txBody>
      </p:sp>
    </p:spTree>
    <p:extLst>
      <p:ext uri="{BB962C8B-B14F-4D97-AF65-F5344CB8AC3E}">
        <p14:creationId xmlns:p14="http://schemas.microsoft.com/office/powerpoint/2010/main" val="559981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A7F3022-7DFC-411A-9363-9CF14A38F74D}"/>
              </a:ext>
            </a:extLst>
          </p:cNvPr>
          <p:cNvSpPr/>
          <p:nvPr/>
        </p:nvSpPr>
        <p:spPr>
          <a:xfrm>
            <a:off x="354213" y="1392700"/>
            <a:ext cx="11678000"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 危害分類任務</a:t>
            </a:r>
          </a:p>
        </p:txBody>
      </p:sp>
      <p:sp>
        <p:nvSpPr>
          <p:cNvPr id="9" name="矩形 8">
            <a:extLst>
              <a:ext uri="{FF2B5EF4-FFF2-40B4-BE49-F238E27FC236}">
                <a16:creationId xmlns:a16="http://schemas.microsoft.com/office/drawing/2014/main" id="{88D2C3D1-C489-4402-B7AE-8B80E9F66453}"/>
              </a:ext>
            </a:extLst>
          </p:cNvPr>
          <p:cNvSpPr/>
          <p:nvPr/>
        </p:nvSpPr>
        <p:spPr>
          <a:xfrm>
            <a:off x="495887" y="1915920"/>
            <a:ext cx="11536326"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M2</a:t>
            </a:r>
            <a:r>
              <a:rPr lang="zh-TW" altLang="en-US" sz="2800" b="1" dirty="0">
                <a:latin typeface="微軟正黑體" panose="020B0604030504040204" pitchFamily="34" charset="-120"/>
                <a:ea typeface="微軟正黑體" panose="020B0604030504040204" pitchFamily="34" charset="-120"/>
              </a:rPr>
              <a:t>和</a:t>
            </a:r>
            <a:r>
              <a:rPr lang="en-US" altLang="zh-TW" sz="2800" b="1" dirty="0">
                <a:latin typeface="微軟正黑體" panose="020B0604030504040204" pitchFamily="34" charset="-120"/>
                <a:ea typeface="微軟正黑體" panose="020B0604030504040204" pitchFamily="34" charset="-120"/>
              </a:rPr>
              <a:t>M9</a:t>
            </a:r>
            <a:r>
              <a:rPr lang="zh-TW" altLang="en-US" sz="2800" b="1" dirty="0">
                <a:latin typeface="微軟正黑體" panose="020B0604030504040204" pitchFamily="34" charset="-120"/>
                <a:ea typeface="微軟正黑體" panose="020B0604030504040204" pitchFamily="34" charset="-120"/>
              </a:rPr>
              <a:t>會根據駕駛者種類播放</a:t>
            </a:r>
            <a:endParaRPr lang="en-US" altLang="zh-TW" sz="2800" b="1" dirty="0">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21441AB2-C4ED-4F07-A419-B84F9793AD12}"/>
              </a:ext>
            </a:extLst>
          </p:cNvPr>
          <p:cNvPicPr>
            <a:picLocks noChangeAspect="1"/>
          </p:cNvPicPr>
          <p:nvPr/>
        </p:nvPicPr>
        <p:blipFill>
          <a:blip r:embed="rId3"/>
          <a:stretch>
            <a:fillRect/>
          </a:stretch>
        </p:blipFill>
        <p:spPr>
          <a:xfrm>
            <a:off x="6809788" y="2439140"/>
            <a:ext cx="4886325" cy="3971925"/>
          </a:xfrm>
          <a:prstGeom prst="rect">
            <a:avLst/>
          </a:prstGeom>
        </p:spPr>
      </p:pic>
      <p:pic>
        <p:nvPicPr>
          <p:cNvPr id="8" name="圖片 7">
            <a:extLst>
              <a:ext uri="{FF2B5EF4-FFF2-40B4-BE49-F238E27FC236}">
                <a16:creationId xmlns:a16="http://schemas.microsoft.com/office/drawing/2014/main" id="{8396A2F1-56A5-45F4-80E6-79751598F6AD}"/>
              </a:ext>
            </a:extLst>
          </p:cNvPr>
          <p:cNvPicPr>
            <a:picLocks noChangeAspect="1"/>
          </p:cNvPicPr>
          <p:nvPr/>
        </p:nvPicPr>
        <p:blipFill>
          <a:blip r:embed="rId4"/>
          <a:stretch>
            <a:fillRect/>
          </a:stretch>
        </p:blipFill>
        <p:spPr>
          <a:xfrm>
            <a:off x="627017" y="2749895"/>
            <a:ext cx="5768898" cy="3568895"/>
          </a:xfrm>
          <a:prstGeom prst="rect">
            <a:avLst/>
          </a:prstGeom>
        </p:spPr>
      </p:pic>
      <p:cxnSp>
        <p:nvCxnSpPr>
          <p:cNvPr id="7" name="直線單箭頭接點 6">
            <a:extLst>
              <a:ext uri="{FF2B5EF4-FFF2-40B4-BE49-F238E27FC236}">
                <a16:creationId xmlns:a16="http://schemas.microsoft.com/office/drawing/2014/main" id="{C33F9037-3360-4CFD-840E-13DE26885146}"/>
              </a:ext>
            </a:extLst>
          </p:cNvPr>
          <p:cNvCxnSpPr/>
          <p:nvPr/>
        </p:nvCxnSpPr>
        <p:spPr>
          <a:xfrm>
            <a:off x="5018049" y="5820937"/>
            <a:ext cx="1519540" cy="0"/>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365081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A7F3022-7DFC-411A-9363-9CF14A38F74D}"/>
              </a:ext>
            </a:extLst>
          </p:cNvPr>
          <p:cNvSpPr/>
          <p:nvPr/>
        </p:nvSpPr>
        <p:spPr>
          <a:xfrm>
            <a:off x="354213" y="1392700"/>
            <a:ext cx="11678000"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(2) </a:t>
            </a:r>
            <a:r>
              <a:rPr lang="zh-TW" altLang="en-US" sz="2800" b="1" dirty="0">
                <a:latin typeface="微軟正黑體" panose="020B0604030504040204" pitchFamily="34" charset="-120"/>
                <a:ea typeface="微軟正黑體" panose="020B0604030504040204" pitchFamily="34" charset="-120"/>
              </a:rPr>
              <a:t>危害分類任務</a:t>
            </a:r>
          </a:p>
        </p:txBody>
      </p:sp>
      <p:sp>
        <p:nvSpPr>
          <p:cNvPr id="11" name="矩形 10">
            <a:extLst>
              <a:ext uri="{FF2B5EF4-FFF2-40B4-BE49-F238E27FC236}">
                <a16:creationId xmlns:a16="http://schemas.microsoft.com/office/drawing/2014/main" id="{E00DC061-1E4D-4F7F-8277-38622886934D}"/>
              </a:ext>
            </a:extLst>
          </p:cNvPr>
          <p:cNvSpPr/>
          <p:nvPr/>
        </p:nvSpPr>
        <p:spPr>
          <a:xfrm>
            <a:off x="327837" y="1915920"/>
            <a:ext cx="11536326"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分類任務包括</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個實驗集</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每個實驗集的圖像都是相同的</a:t>
            </a:r>
            <a:r>
              <a:rPr lang="en-US" altLang="zh-TW" sz="2800" b="1" dirty="0">
                <a:latin typeface="微軟正黑體" panose="020B0604030504040204" pitchFamily="34" charset="-120"/>
                <a:ea typeface="微軟正黑體" panose="020B0604030504040204" pitchFamily="34" charset="-120"/>
              </a:rPr>
              <a:t>)</a:t>
            </a:r>
          </a:p>
        </p:txBody>
      </p:sp>
      <p:sp>
        <p:nvSpPr>
          <p:cNvPr id="12" name="矩形 11">
            <a:extLst>
              <a:ext uri="{FF2B5EF4-FFF2-40B4-BE49-F238E27FC236}">
                <a16:creationId xmlns:a16="http://schemas.microsoft.com/office/drawing/2014/main" id="{A8C9B7A1-E5D8-47B4-8130-AFB719EFDF28}"/>
              </a:ext>
            </a:extLst>
          </p:cNvPr>
          <p:cNvSpPr/>
          <p:nvPr/>
        </p:nvSpPr>
        <p:spPr>
          <a:xfrm>
            <a:off x="0" y="2439140"/>
            <a:ext cx="1471961" cy="523220"/>
          </a:xfrm>
          <a:prstGeom prst="rect">
            <a:avLst/>
          </a:prstGeom>
          <a:ln w="57150">
            <a:solidFill>
              <a:schemeClr val="accent2">
                <a:lumMod val="75000"/>
              </a:schemeClr>
            </a:solidFill>
          </a:ln>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實驗集</a:t>
            </a:r>
            <a:r>
              <a:rPr lang="en-US" altLang="zh-TW" sz="2800" b="1" dirty="0">
                <a:latin typeface="微軟正黑體" panose="020B0604030504040204" pitchFamily="34" charset="-120"/>
                <a:ea typeface="微軟正黑體" panose="020B0604030504040204" pitchFamily="34" charset="-120"/>
              </a:rPr>
              <a:t>1</a:t>
            </a:r>
          </a:p>
        </p:txBody>
      </p:sp>
      <p:sp>
        <p:nvSpPr>
          <p:cNvPr id="14" name="矩形 13">
            <a:extLst>
              <a:ext uri="{FF2B5EF4-FFF2-40B4-BE49-F238E27FC236}">
                <a16:creationId xmlns:a16="http://schemas.microsoft.com/office/drawing/2014/main" id="{BBC02B6F-B8FF-4546-9761-95A549305646}"/>
              </a:ext>
            </a:extLst>
          </p:cNvPr>
          <p:cNvSpPr/>
          <p:nvPr/>
        </p:nvSpPr>
        <p:spPr>
          <a:xfrm>
            <a:off x="327837" y="2962360"/>
            <a:ext cx="1019891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影片中的危害為</a:t>
            </a:r>
            <a:r>
              <a:rPr lang="zh-TW" altLang="en-US" sz="2800" b="1" dirty="0">
                <a:solidFill>
                  <a:prstClr val="black"/>
                </a:solidFill>
                <a:latin typeface="微軟正黑體" panose="020B0604030504040204" pitchFamily="34" charset="-120"/>
                <a:ea typeface="微軟正黑體" panose="020B0604030504040204" pitchFamily="34" charset="-120"/>
              </a:rPr>
              <a:t>遮蓋不可發現的危害</a:t>
            </a:r>
            <a:endParaRPr lang="en-US" altLang="zh-TW" sz="2800" b="1" dirty="0">
              <a:latin typeface="微軟正黑體" panose="020B0604030504040204" pitchFamily="34" charset="-120"/>
              <a:ea typeface="微軟正黑體" panose="020B0604030504040204" pitchFamily="34" charset="-120"/>
            </a:endParaRPr>
          </a:p>
        </p:txBody>
      </p:sp>
      <p:sp>
        <p:nvSpPr>
          <p:cNvPr id="15" name="矩形 14">
            <a:extLst>
              <a:ext uri="{FF2B5EF4-FFF2-40B4-BE49-F238E27FC236}">
                <a16:creationId xmlns:a16="http://schemas.microsoft.com/office/drawing/2014/main" id="{11AEA940-3A88-417D-A8EB-F009449BB7C6}"/>
              </a:ext>
            </a:extLst>
          </p:cNvPr>
          <p:cNvSpPr/>
          <p:nvPr/>
        </p:nvSpPr>
        <p:spPr>
          <a:xfrm>
            <a:off x="354212" y="3613665"/>
            <a:ext cx="11837787"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目的是檢驗</a:t>
            </a:r>
            <a:r>
              <a:rPr lang="zh-TW" altLang="en-US" sz="2800" b="1" dirty="0">
                <a:highlight>
                  <a:srgbClr val="F5B487"/>
                </a:highlight>
                <a:latin typeface="微軟正黑體" panose="020B0604030504040204" pitchFamily="34" charset="-120"/>
                <a:ea typeface="微軟正黑體" panose="020B0604030504040204" pitchFamily="34" charset="-120"/>
              </a:rPr>
              <a:t>新手駕駛者</a:t>
            </a:r>
            <a:r>
              <a:rPr lang="zh-TW" altLang="en-US" sz="2800" b="1" dirty="0">
                <a:latin typeface="微軟正黑體" panose="020B0604030504040204" pitchFamily="34" charset="-120"/>
                <a:ea typeface="微軟正黑體" panose="020B0604030504040204" pitchFamily="34" charset="-120"/>
              </a:rPr>
              <a:t>是不是比有經驗的駕駛者更不了解</a:t>
            </a:r>
            <a:r>
              <a:rPr lang="zh-TW" altLang="en-US" sz="2800" b="1" dirty="0">
                <a:solidFill>
                  <a:prstClr val="black"/>
                </a:solidFill>
                <a:latin typeface="微軟正黑體" panose="020B0604030504040204" pitchFamily="34" charset="-120"/>
                <a:ea typeface="微軟正黑體" panose="020B0604030504040204" pitchFamily="34" charset="-120"/>
              </a:rPr>
              <a:t>遮擋住的危害。</a:t>
            </a:r>
            <a:endParaRPr lang="en-US" altLang="zh-TW" sz="2800" b="1" dirty="0">
              <a:latin typeface="微軟正黑體" panose="020B0604030504040204" pitchFamily="34" charset="-120"/>
              <a:ea typeface="微軟正黑體" panose="020B0604030504040204" pitchFamily="34" charset="-120"/>
            </a:endParaRPr>
          </a:p>
        </p:txBody>
      </p:sp>
      <p:sp>
        <p:nvSpPr>
          <p:cNvPr id="16" name="矩形 15">
            <a:extLst>
              <a:ext uri="{FF2B5EF4-FFF2-40B4-BE49-F238E27FC236}">
                <a16:creationId xmlns:a16="http://schemas.microsoft.com/office/drawing/2014/main" id="{9E7D0ACD-340D-4949-9E90-2CA89AD6E2B3}"/>
              </a:ext>
            </a:extLst>
          </p:cNvPr>
          <p:cNvSpPr/>
          <p:nvPr/>
        </p:nvSpPr>
        <p:spPr>
          <a:xfrm>
            <a:off x="354213" y="4136885"/>
            <a:ext cx="11837787"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假設新手駕駛者將</a:t>
            </a:r>
            <a:r>
              <a:rPr lang="en-US" altLang="zh-TW" sz="2800" b="1" dirty="0">
                <a:latin typeface="微軟正黑體" panose="020B0604030504040204" pitchFamily="34" charset="-120"/>
                <a:ea typeface="微軟正黑體" panose="020B0604030504040204" pitchFamily="34" charset="-120"/>
              </a:rPr>
              <a:t>M9</a:t>
            </a:r>
            <a:r>
              <a:rPr lang="zh-TW" altLang="en-US" sz="2800" b="1" dirty="0">
                <a:latin typeface="微軟正黑體" panose="020B0604030504040204" pitchFamily="34" charset="-120"/>
                <a:ea typeface="微軟正黑體" panose="020B0604030504040204" pitchFamily="34" charset="-120"/>
              </a:rPr>
              <a:t>和</a:t>
            </a:r>
            <a:r>
              <a:rPr lang="en-US" altLang="zh-TW" sz="2800" b="1" dirty="0">
                <a:latin typeface="微軟正黑體" panose="020B0604030504040204" pitchFamily="34" charset="-120"/>
                <a:ea typeface="微軟正黑體" panose="020B0604030504040204" pitchFamily="34" charset="-120"/>
              </a:rPr>
              <a:t>M10</a:t>
            </a:r>
            <a:r>
              <a:rPr lang="zh-TW" altLang="en-US" sz="2800" b="1" dirty="0">
                <a:latin typeface="微軟正黑體" panose="020B0604030504040204" pitchFamily="34" charset="-120"/>
                <a:ea typeface="微軟正黑體" panose="020B0604030504040204" pitchFamily="34" charset="-120"/>
              </a:rPr>
              <a:t>歸類為“無危險”類別的比例要比有經驗的和出租車駕駛員更頻繁</a:t>
            </a:r>
            <a:endParaRPr lang="en-US" altLang="zh-TW" sz="2800" b="1" dirty="0">
              <a:latin typeface="微軟正黑體" panose="020B0604030504040204" pitchFamily="34" charset="-120"/>
              <a:ea typeface="微軟正黑體" panose="020B0604030504040204" pitchFamily="34" charset="-120"/>
            </a:endParaRPr>
          </a:p>
        </p:txBody>
      </p:sp>
      <p:pic>
        <p:nvPicPr>
          <p:cNvPr id="17" name="圖片 16">
            <a:extLst>
              <a:ext uri="{FF2B5EF4-FFF2-40B4-BE49-F238E27FC236}">
                <a16:creationId xmlns:a16="http://schemas.microsoft.com/office/drawing/2014/main" id="{F6C620A9-02BD-407F-A09E-022C38C5AD85}"/>
              </a:ext>
            </a:extLst>
          </p:cNvPr>
          <p:cNvPicPr>
            <a:picLocks noChangeAspect="1"/>
          </p:cNvPicPr>
          <p:nvPr/>
        </p:nvPicPr>
        <p:blipFill rotWithShape="1">
          <a:blip r:embed="rId3"/>
          <a:srcRect r="55294" b="49676"/>
          <a:stretch/>
        </p:blipFill>
        <p:spPr>
          <a:xfrm>
            <a:off x="3080867" y="5093756"/>
            <a:ext cx="2455894" cy="1790078"/>
          </a:xfrm>
          <a:prstGeom prst="rect">
            <a:avLst/>
          </a:prstGeom>
        </p:spPr>
      </p:pic>
      <p:pic>
        <p:nvPicPr>
          <p:cNvPr id="18" name="圖片 17">
            <a:extLst>
              <a:ext uri="{FF2B5EF4-FFF2-40B4-BE49-F238E27FC236}">
                <a16:creationId xmlns:a16="http://schemas.microsoft.com/office/drawing/2014/main" id="{66E49B9C-6F6E-4D2E-AED6-482D79B5271E}"/>
              </a:ext>
            </a:extLst>
          </p:cNvPr>
          <p:cNvPicPr>
            <a:picLocks noChangeAspect="1"/>
          </p:cNvPicPr>
          <p:nvPr/>
        </p:nvPicPr>
        <p:blipFill rotWithShape="1">
          <a:blip r:embed="rId4"/>
          <a:srcRect l="25268" r="23931" b="50157"/>
          <a:stretch/>
        </p:blipFill>
        <p:spPr>
          <a:xfrm>
            <a:off x="6764708" y="4993682"/>
            <a:ext cx="2482270" cy="1979721"/>
          </a:xfrm>
          <a:prstGeom prst="rect">
            <a:avLst/>
          </a:prstGeom>
        </p:spPr>
      </p:pic>
    </p:spTree>
    <p:extLst>
      <p:ext uri="{BB962C8B-B14F-4D97-AF65-F5344CB8AC3E}">
        <p14:creationId xmlns:p14="http://schemas.microsoft.com/office/powerpoint/2010/main" val="1356728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A7F3022-7DFC-411A-9363-9CF14A38F74D}"/>
              </a:ext>
            </a:extLst>
          </p:cNvPr>
          <p:cNvSpPr/>
          <p:nvPr/>
        </p:nvSpPr>
        <p:spPr>
          <a:xfrm>
            <a:off x="354213" y="1392700"/>
            <a:ext cx="11678000"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(2) </a:t>
            </a:r>
            <a:r>
              <a:rPr lang="zh-TW" altLang="en-US" sz="2800" b="1" dirty="0">
                <a:latin typeface="微軟正黑體" panose="020B0604030504040204" pitchFamily="34" charset="-120"/>
                <a:ea typeface="微軟正黑體" panose="020B0604030504040204" pitchFamily="34" charset="-120"/>
              </a:rPr>
              <a:t>危害分類任務</a:t>
            </a:r>
          </a:p>
        </p:txBody>
      </p:sp>
      <p:sp>
        <p:nvSpPr>
          <p:cNvPr id="12" name="矩形 11">
            <a:extLst>
              <a:ext uri="{FF2B5EF4-FFF2-40B4-BE49-F238E27FC236}">
                <a16:creationId xmlns:a16="http://schemas.microsoft.com/office/drawing/2014/main" id="{A8C9B7A1-E5D8-47B4-8130-AFB719EFDF28}"/>
              </a:ext>
            </a:extLst>
          </p:cNvPr>
          <p:cNvSpPr/>
          <p:nvPr/>
        </p:nvSpPr>
        <p:spPr>
          <a:xfrm>
            <a:off x="11104" y="1915920"/>
            <a:ext cx="1483160" cy="523220"/>
          </a:xfrm>
          <a:prstGeom prst="rect">
            <a:avLst/>
          </a:prstGeom>
          <a:ln w="57150">
            <a:solidFill>
              <a:schemeClr val="accent2">
                <a:lumMod val="75000"/>
              </a:schemeClr>
            </a:solidFill>
          </a:ln>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實驗集</a:t>
            </a:r>
            <a:r>
              <a:rPr lang="en-US" altLang="zh-TW" sz="2800" b="1" dirty="0">
                <a:latin typeface="微軟正黑體" panose="020B0604030504040204" pitchFamily="34" charset="-120"/>
                <a:ea typeface="微軟正黑體" panose="020B0604030504040204" pitchFamily="34" charset="-120"/>
              </a:rPr>
              <a:t>2</a:t>
            </a:r>
          </a:p>
        </p:txBody>
      </p:sp>
      <p:sp>
        <p:nvSpPr>
          <p:cNvPr id="14" name="矩形 13">
            <a:extLst>
              <a:ext uri="{FF2B5EF4-FFF2-40B4-BE49-F238E27FC236}">
                <a16:creationId xmlns:a16="http://schemas.microsoft.com/office/drawing/2014/main" id="{BBC02B6F-B8FF-4546-9761-95A549305646}"/>
              </a:ext>
            </a:extLst>
          </p:cNvPr>
          <p:cNvSpPr/>
          <p:nvPr/>
        </p:nvSpPr>
        <p:spPr>
          <a:xfrm>
            <a:off x="194426" y="3266306"/>
            <a:ext cx="1019891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根據危害相似性進行分類</a:t>
            </a:r>
            <a:endParaRPr lang="en-US" altLang="zh-TW" sz="2800" b="1" dirty="0">
              <a:latin typeface="微軟正黑體" panose="020B0604030504040204" pitchFamily="34" charset="-120"/>
              <a:ea typeface="微軟正黑體" panose="020B0604030504040204" pitchFamily="34" charset="-120"/>
            </a:endParaRPr>
          </a:p>
        </p:txBody>
      </p:sp>
      <p:sp>
        <p:nvSpPr>
          <p:cNvPr id="15" name="矩形 14">
            <a:extLst>
              <a:ext uri="{FF2B5EF4-FFF2-40B4-BE49-F238E27FC236}">
                <a16:creationId xmlns:a16="http://schemas.microsoft.com/office/drawing/2014/main" id="{11AEA940-3A88-417D-A8EB-F009449BB7C6}"/>
              </a:ext>
            </a:extLst>
          </p:cNvPr>
          <p:cNvSpPr/>
          <p:nvPr/>
        </p:nvSpPr>
        <p:spPr>
          <a:xfrm>
            <a:off x="220801" y="3917611"/>
            <a:ext cx="11837787"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目的是檢查</a:t>
            </a:r>
            <a:r>
              <a:rPr lang="zh-TW" altLang="en-US" sz="2800" b="1" dirty="0">
                <a:highlight>
                  <a:srgbClr val="F5B487"/>
                </a:highlight>
                <a:latin typeface="微軟正黑體" panose="020B0604030504040204" pitchFamily="34" charset="-120"/>
                <a:ea typeface="微軟正黑體" panose="020B0604030504040204" pitchFamily="34" charset="-120"/>
              </a:rPr>
              <a:t>有經驗的駕駛員</a:t>
            </a:r>
            <a:r>
              <a:rPr lang="zh-TW" altLang="en-US" sz="2800" b="1" dirty="0">
                <a:latin typeface="微軟正黑體" panose="020B0604030504040204" pitchFamily="34" charset="-120"/>
                <a:ea typeface="微軟正黑體" panose="020B0604030504040204" pitchFamily="34" charset="-120"/>
              </a:rPr>
              <a:t>在某些影片的環境特徵和所存在的隱患相似時，是否經常選擇</a:t>
            </a:r>
            <a:r>
              <a:rPr lang="zh-TW" altLang="en-US" sz="2800" b="1" dirty="0">
                <a:highlight>
                  <a:srgbClr val="F5B487"/>
                </a:highlight>
                <a:latin typeface="微軟正黑體" panose="020B0604030504040204" pitchFamily="34" charset="-120"/>
                <a:ea typeface="微軟正黑體" panose="020B0604030504040204" pitchFamily="34" charset="-120"/>
              </a:rPr>
              <a:t>環境特徵</a:t>
            </a:r>
            <a:r>
              <a:rPr lang="zh-TW" altLang="en-US" sz="2800" b="1" dirty="0">
                <a:latin typeface="微軟正黑體" panose="020B0604030504040204" pitchFamily="34" charset="-120"/>
                <a:ea typeface="微軟正黑體" panose="020B0604030504040204" pitchFamily="34" charset="-120"/>
              </a:rPr>
              <a:t>當作標準。</a:t>
            </a:r>
            <a:endParaRPr lang="en-US" altLang="zh-TW" sz="2800" b="1" dirty="0">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98F7778A-E60E-4D46-AA06-65877C2D6B0E}"/>
              </a:ext>
            </a:extLst>
          </p:cNvPr>
          <p:cNvSpPr/>
          <p:nvPr/>
        </p:nvSpPr>
        <p:spPr>
          <a:xfrm>
            <a:off x="11104" y="2615001"/>
            <a:ext cx="1483160" cy="523220"/>
          </a:xfrm>
          <a:prstGeom prst="rect">
            <a:avLst/>
          </a:prstGeom>
          <a:ln w="57150">
            <a:solidFill>
              <a:schemeClr val="accent2">
                <a:lumMod val="75000"/>
              </a:schemeClr>
            </a:solidFill>
          </a:ln>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實驗集</a:t>
            </a:r>
            <a:r>
              <a:rPr lang="en-US" altLang="zh-TW" sz="2800" b="1" dirty="0">
                <a:latin typeface="微軟正黑體" panose="020B0604030504040204" pitchFamily="34" charset="-120"/>
                <a:ea typeface="微軟正黑體" panose="020B0604030504040204" pitchFamily="34" charset="-120"/>
              </a:rPr>
              <a:t>3</a:t>
            </a:r>
          </a:p>
        </p:txBody>
      </p:sp>
      <p:sp>
        <p:nvSpPr>
          <p:cNvPr id="16" name="矩形 15">
            <a:extLst>
              <a:ext uri="{FF2B5EF4-FFF2-40B4-BE49-F238E27FC236}">
                <a16:creationId xmlns:a16="http://schemas.microsoft.com/office/drawing/2014/main" id="{BF778AE1-A069-4BC1-9F99-FDED2ADFEE87}"/>
              </a:ext>
            </a:extLst>
          </p:cNvPr>
          <p:cNvSpPr/>
          <p:nvPr/>
        </p:nvSpPr>
        <p:spPr>
          <a:xfrm>
            <a:off x="354213" y="5791217"/>
            <a:ext cx="11488382"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在</a:t>
            </a:r>
            <a:r>
              <a:rPr lang="en-US" altLang="zh-TW" sz="2800" b="1" dirty="0">
                <a:latin typeface="微軟正黑體" panose="020B0604030504040204" pitchFamily="34" charset="-120"/>
                <a:ea typeface="微軟正黑體" panose="020B0604030504040204" pitchFamily="34" charset="-120"/>
              </a:rPr>
              <a:t>M2</a:t>
            </a:r>
            <a:r>
              <a:rPr lang="zh-TW" altLang="en-US" sz="2800" b="1" dirty="0">
                <a:latin typeface="微軟正黑體" panose="020B0604030504040204" pitchFamily="34" charset="-120"/>
                <a:ea typeface="微軟正黑體" panose="020B0604030504040204" pitchFamily="34" charset="-120"/>
              </a:rPr>
              <a:t>中，實驗集</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看不到十字路口紅綠燈</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和實驗集</a:t>
            </a:r>
            <a:r>
              <a:rPr lang="en-US" altLang="zh-TW" sz="2800" b="1" dirty="0">
                <a:latin typeface="微軟正黑體" panose="020B0604030504040204" pitchFamily="34" charset="-120"/>
                <a:ea typeface="微軟正黑體" panose="020B0604030504040204" pitchFamily="34" charset="-120"/>
              </a:rPr>
              <a:t>3 (</a:t>
            </a:r>
            <a:r>
              <a:rPr lang="zh-TW" altLang="en-US" sz="2800" b="1" dirty="0">
                <a:latin typeface="微軟正黑體" panose="020B0604030504040204" pitchFamily="34" charset="-120"/>
                <a:ea typeface="微軟正黑體" panose="020B0604030504040204" pitchFamily="34" charset="-120"/>
              </a:rPr>
              <a:t>看的到十字路口紅綠燈</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就有所不同</a:t>
            </a:r>
            <a:endParaRPr lang="en-US" altLang="zh-TW" sz="2800" b="1" dirty="0">
              <a:latin typeface="微軟正黑體" panose="020B0604030504040204" pitchFamily="34" charset="-120"/>
              <a:ea typeface="微軟正黑體" panose="020B0604030504040204" pitchFamily="34" charset="-120"/>
            </a:endParaRPr>
          </a:p>
        </p:txBody>
      </p:sp>
      <p:sp>
        <p:nvSpPr>
          <p:cNvPr id="19" name="矩形 18">
            <a:extLst>
              <a:ext uri="{FF2B5EF4-FFF2-40B4-BE49-F238E27FC236}">
                <a16:creationId xmlns:a16="http://schemas.microsoft.com/office/drawing/2014/main" id="{5B137415-12FD-4D0A-97C4-2EFCBD14921D}"/>
              </a:ext>
            </a:extLst>
          </p:cNvPr>
          <p:cNvSpPr/>
          <p:nvPr/>
        </p:nvSpPr>
        <p:spPr>
          <a:xfrm>
            <a:off x="168051" y="4964051"/>
            <a:ext cx="11837787"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假設有經驗的駕駛者和計程車司機會根據環境特徵來當作分類標準</a:t>
            </a:r>
            <a:endParaRPr lang="en-US" altLang="zh-TW" sz="2800" b="1" dirty="0">
              <a:latin typeface="微軟正黑體" panose="020B0604030504040204" pitchFamily="34" charset="-120"/>
              <a:ea typeface="微軟正黑體" panose="020B0604030504040204" pitchFamily="34" charset="-120"/>
            </a:endParaRPr>
          </a:p>
        </p:txBody>
      </p:sp>
      <p:pic>
        <p:nvPicPr>
          <p:cNvPr id="20" name="圖片 19">
            <a:extLst>
              <a:ext uri="{FF2B5EF4-FFF2-40B4-BE49-F238E27FC236}">
                <a16:creationId xmlns:a16="http://schemas.microsoft.com/office/drawing/2014/main" id="{24BCE991-8351-47A9-A88C-55B074F0FC53}"/>
              </a:ext>
            </a:extLst>
          </p:cNvPr>
          <p:cNvPicPr>
            <a:picLocks noChangeAspect="1"/>
          </p:cNvPicPr>
          <p:nvPr/>
        </p:nvPicPr>
        <p:blipFill rotWithShape="1">
          <a:blip r:embed="rId3"/>
          <a:srcRect t="49607"/>
          <a:stretch/>
        </p:blipFill>
        <p:spPr>
          <a:xfrm>
            <a:off x="6340744" y="1678266"/>
            <a:ext cx="4886325" cy="2001555"/>
          </a:xfrm>
          <a:prstGeom prst="rect">
            <a:avLst/>
          </a:prstGeom>
        </p:spPr>
      </p:pic>
    </p:spTree>
    <p:extLst>
      <p:ext uri="{BB962C8B-B14F-4D97-AF65-F5344CB8AC3E}">
        <p14:creationId xmlns:p14="http://schemas.microsoft.com/office/powerpoint/2010/main" val="94307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1434995"/>
            <a:ext cx="11600409"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大量證據表示，新手駕駛者比有經驗的駕駛者更有可能發生撞車事故。除了與年齡相關的因素外</a:t>
            </a:r>
            <a:r>
              <a:rPr lang="en-US" altLang="zh-TW" sz="2800" b="1" dirty="0">
                <a:solidFill>
                  <a:prstClr val="black"/>
                </a:solidFill>
                <a:latin typeface="微軟正黑體" panose="020B0604030504040204" pitchFamily="34" charset="-120"/>
                <a:ea typeface="微軟正黑體" panose="020B0604030504040204" pitchFamily="34" charset="-120"/>
              </a:rPr>
              <a:t>(e.g., </a:t>
            </a:r>
            <a:r>
              <a:rPr lang="en-US" altLang="zh-TW" sz="2800" b="1" dirty="0" err="1">
                <a:solidFill>
                  <a:prstClr val="black"/>
                </a:solidFill>
                <a:latin typeface="微軟正黑體" panose="020B0604030504040204" pitchFamily="34" charset="-120"/>
                <a:ea typeface="微軟正黑體" panose="020B0604030504040204" pitchFamily="34" charset="-120"/>
              </a:rPr>
              <a:t>Heino</a:t>
            </a:r>
            <a:r>
              <a:rPr lang="en-US" altLang="zh-TW" sz="2800" b="1" dirty="0">
                <a:solidFill>
                  <a:prstClr val="black"/>
                </a:solidFill>
                <a:latin typeface="微軟正黑體" panose="020B0604030504040204" pitchFamily="34" charset="-120"/>
                <a:ea typeface="微軟正黑體" panose="020B0604030504040204" pitchFamily="34" charset="-120"/>
              </a:rPr>
              <a:t> et al., 1996, </a:t>
            </a:r>
            <a:r>
              <a:rPr lang="en-US" altLang="zh-TW" sz="2800" b="1" dirty="0" err="1">
                <a:solidFill>
                  <a:prstClr val="black"/>
                </a:solidFill>
                <a:latin typeface="微軟正黑體" panose="020B0604030504040204" pitchFamily="34" charset="-120"/>
                <a:ea typeface="微軟正黑體" panose="020B0604030504040204" pitchFamily="34" charset="-120"/>
              </a:rPr>
              <a:t>Ulleberg</a:t>
            </a:r>
            <a:r>
              <a:rPr lang="en-US" altLang="zh-TW" sz="2800" b="1" dirty="0">
                <a:solidFill>
                  <a:prstClr val="black"/>
                </a:solidFill>
                <a:latin typeface="微軟正黑體" panose="020B0604030504040204" pitchFamily="34" charset="-120"/>
                <a:ea typeface="微軟正黑體" panose="020B0604030504040204" pitchFamily="34" charset="-120"/>
              </a:rPr>
              <a:t> and </a:t>
            </a:r>
            <a:r>
              <a:rPr lang="en-US" altLang="zh-TW" sz="2800" b="1" dirty="0" err="1">
                <a:solidFill>
                  <a:prstClr val="black"/>
                </a:solidFill>
                <a:latin typeface="微軟正黑體" panose="020B0604030504040204" pitchFamily="34" charset="-120"/>
                <a:ea typeface="微軟正黑體" panose="020B0604030504040204" pitchFamily="34" charset="-120"/>
              </a:rPr>
              <a:t>Rundmo</a:t>
            </a:r>
            <a:r>
              <a:rPr lang="en-US" altLang="zh-TW" sz="2800" b="1" dirty="0">
                <a:solidFill>
                  <a:prstClr val="black"/>
                </a:solidFill>
                <a:latin typeface="微軟正黑體" panose="020B0604030504040204" pitchFamily="34" charset="-120"/>
                <a:ea typeface="微軟正黑體" panose="020B0604030504040204" pitchFamily="34" charset="-120"/>
              </a:rPr>
              <a:t>, 2003, Shinar, 2007) </a:t>
            </a:r>
            <a:r>
              <a:rPr lang="zh-TW" altLang="en-US" sz="2800" b="1" dirty="0">
                <a:solidFill>
                  <a:prstClr val="black"/>
                </a:solidFill>
                <a:latin typeface="微軟正黑體" panose="020B0604030504040204" pitchFamily="34" charset="-120"/>
                <a:ea typeface="微軟正黑體" panose="020B0604030504040204" pitchFamily="34" charset="-120"/>
              </a:rPr>
              <a:t>，還有因為駕駛經驗的因素</a:t>
            </a:r>
            <a:r>
              <a:rPr lang="en-US" altLang="zh-TW" sz="2800" b="1" dirty="0">
                <a:solidFill>
                  <a:prstClr val="black"/>
                </a:solidFill>
                <a:latin typeface="微軟正黑體" panose="020B0604030504040204" pitchFamily="34" charset="-120"/>
                <a:ea typeface="微軟正黑體" panose="020B0604030504040204" pitchFamily="34" charset="-120"/>
              </a:rPr>
              <a:t>(e.g., </a:t>
            </a:r>
            <a:r>
              <a:rPr lang="en-US" altLang="zh-TW" sz="2800" b="1" dirty="0" err="1">
                <a:solidFill>
                  <a:prstClr val="black"/>
                </a:solidFill>
                <a:latin typeface="微軟正黑體" panose="020B0604030504040204" pitchFamily="34" charset="-120"/>
                <a:ea typeface="微軟正黑體" panose="020B0604030504040204" pitchFamily="34" charset="-120"/>
              </a:rPr>
              <a:t>Maycock</a:t>
            </a:r>
            <a:r>
              <a:rPr lang="en-US" altLang="zh-TW" sz="2800" b="1" dirty="0">
                <a:solidFill>
                  <a:prstClr val="black"/>
                </a:solidFill>
                <a:latin typeface="微軟正黑體" panose="020B0604030504040204" pitchFamily="34" charset="-120"/>
                <a:ea typeface="微軟正黑體" panose="020B0604030504040204" pitchFamily="34" charset="-120"/>
              </a:rPr>
              <a:t> et al., 1991)</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398303" y="3429000"/>
            <a:ext cx="11198967"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經常與</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危害意識</a:t>
            </a:r>
            <a:r>
              <a:rPr lang="zh-TW" altLang="en-US" sz="2800" b="1" dirty="0">
                <a:solidFill>
                  <a:prstClr val="black"/>
                </a:solidFill>
                <a:latin typeface="微軟正黑體" panose="020B0604030504040204" pitchFamily="34" charset="-120"/>
                <a:ea typeface="微軟正黑體" panose="020B0604030504040204" pitchFamily="34" charset="-120"/>
              </a:rPr>
              <a:t>混淆的另一個相關概念是</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風險感知</a:t>
            </a:r>
            <a:r>
              <a:rPr lang="zh-TW" altLang="en-US" sz="2800" b="1" dirty="0">
                <a:solidFill>
                  <a:prstClr val="black"/>
                </a:solidFill>
                <a:latin typeface="微軟正黑體" panose="020B0604030504040204" pitchFamily="34" charset="-120"/>
                <a:ea typeface="微軟正黑體" panose="020B0604030504040204" pitchFamily="34" charset="-120"/>
              </a:rPr>
              <a:t>，這兩個能力都與駕駛者在預測某種情況下的危險和評估風險的能力有關，但它們在概念上是不同的，並且其評估手段也有所不同</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Oron</a:t>
            </a:r>
            <a:r>
              <a:rPr lang="en-US" altLang="zh-TW" sz="2800" b="1" dirty="0">
                <a:solidFill>
                  <a:prstClr val="black"/>
                </a:solidFill>
                <a:latin typeface="微軟正黑體" panose="020B0604030504040204" pitchFamily="34" charset="-120"/>
                <a:ea typeface="微軟正黑體" panose="020B0604030504040204" pitchFamily="34" charset="-120"/>
              </a:rPr>
              <a:t>-Gilad and </a:t>
            </a:r>
            <a:r>
              <a:rPr lang="en-US" altLang="zh-TW" sz="2800" b="1" dirty="0" err="1">
                <a:solidFill>
                  <a:prstClr val="black"/>
                </a:solidFill>
                <a:latin typeface="微軟正黑體" panose="020B0604030504040204" pitchFamily="34" charset="-120"/>
                <a:ea typeface="微軟正黑體" panose="020B0604030504040204" pitchFamily="34" charset="-120"/>
              </a:rPr>
              <a:t>Borowsky</a:t>
            </a:r>
            <a:r>
              <a:rPr lang="en-US" altLang="zh-TW" sz="2800" b="1" dirty="0">
                <a:solidFill>
                  <a:prstClr val="black"/>
                </a:solidFill>
                <a:latin typeface="微軟正黑體" panose="020B0604030504040204" pitchFamily="34" charset="-120"/>
                <a:ea typeface="微軟正黑體" panose="020B0604030504040204" pitchFamily="34" charset="-120"/>
              </a:rPr>
              <a:t>, in press)</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圓角矩形 1">
            <a:extLst>
              <a:ext uri="{FF2B5EF4-FFF2-40B4-BE49-F238E27FC236}">
                <a16:creationId xmlns:a16="http://schemas.microsoft.com/office/drawing/2014/main" id="{42D3EF11-E9CA-49FD-81E6-1B533A218CDD}"/>
              </a:ext>
            </a:extLst>
          </p:cNvPr>
          <p:cNvSpPr/>
          <p:nvPr/>
        </p:nvSpPr>
        <p:spPr>
          <a:xfrm>
            <a:off x="217420" y="5423005"/>
            <a:ext cx="11757160" cy="1287076"/>
          </a:xfrm>
          <a:prstGeom prst="roundRect">
            <a:avLst/>
          </a:prstGeom>
          <a:noFill/>
          <a:ln w="76200">
            <a:solidFill>
              <a:srgbClr val="F2A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7F8EB4A7-669B-460A-9DFE-516F445B9782}"/>
              </a:ext>
            </a:extLst>
          </p:cNvPr>
          <p:cNvSpPr/>
          <p:nvPr/>
        </p:nvSpPr>
        <p:spPr>
          <a:xfrm>
            <a:off x="409596" y="5606073"/>
            <a:ext cx="1137169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本研究的目的是在駕駛相關的範例中，同時研究危害意識和風險感知，在駕駛過程中，哪個佔主導地位。</a:t>
            </a:r>
          </a:p>
        </p:txBody>
      </p:sp>
    </p:spTree>
    <p:extLst>
      <p:ext uri="{BB962C8B-B14F-4D97-AF65-F5344CB8AC3E}">
        <p14:creationId xmlns:p14="http://schemas.microsoft.com/office/powerpoint/2010/main" val="2005639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A7F3022-7DFC-411A-9363-9CF14A38F74D}"/>
              </a:ext>
            </a:extLst>
          </p:cNvPr>
          <p:cNvSpPr/>
          <p:nvPr/>
        </p:nvSpPr>
        <p:spPr>
          <a:xfrm>
            <a:off x="354213" y="1392700"/>
            <a:ext cx="11678000"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 危害評分任務</a:t>
            </a:r>
          </a:p>
        </p:txBody>
      </p:sp>
      <p:sp>
        <p:nvSpPr>
          <p:cNvPr id="11" name="矩形 10">
            <a:extLst>
              <a:ext uri="{FF2B5EF4-FFF2-40B4-BE49-F238E27FC236}">
                <a16:creationId xmlns:a16="http://schemas.microsoft.com/office/drawing/2014/main" id="{48B9C7D2-DAC8-4E7A-9380-2C2C975F5972}"/>
              </a:ext>
            </a:extLst>
          </p:cNvPr>
          <p:cNvSpPr/>
          <p:nvPr/>
        </p:nvSpPr>
        <p:spPr>
          <a:xfrm>
            <a:off x="627017" y="2223697"/>
            <a:ext cx="10613412"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觀看了與危害分類任務相同的</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個實驗集</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每個實驗集為</a:t>
            </a:r>
            <a:r>
              <a:rPr lang="en-US" altLang="zh-TW" sz="2800" b="1" dirty="0">
                <a:latin typeface="微軟正黑體" panose="020B0604030504040204" pitchFamily="34" charset="-120"/>
                <a:ea typeface="微軟正黑體" panose="020B0604030504040204" pitchFamily="34" charset="-120"/>
              </a:rPr>
              <a:t>8</a:t>
            </a:r>
            <a:r>
              <a:rPr lang="zh-TW" altLang="en-US" sz="2800" b="1" dirty="0">
                <a:latin typeface="微軟正黑體" panose="020B0604030504040204" pitchFamily="34" charset="-120"/>
                <a:ea typeface="微軟正黑體" panose="020B0604030504040204" pitchFamily="34" charset="-120"/>
              </a:rPr>
              <a:t>部影片</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，在每次影片結束後，都會出現一個帶有危險等級的黑屏。</a:t>
            </a:r>
            <a:endParaRPr lang="en-US" altLang="zh-TW" sz="2800" b="1" dirty="0">
              <a:latin typeface="微軟正黑體" panose="020B0604030504040204" pitchFamily="34" charset="-120"/>
              <a:ea typeface="微軟正黑體" panose="020B0604030504040204" pitchFamily="34" charset="-120"/>
            </a:endParaRPr>
          </a:p>
        </p:txBody>
      </p:sp>
      <p:sp>
        <p:nvSpPr>
          <p:cNvPr id="17" name="矩形 16">
            <a:extLst>
              <a:ext uri="{FF2B5EF4-FFF2-40B4-BE49-F238E27FC236}">
                <a16:creationId xmlns:a16="http://schemas.microsoft.com/office/drawing/2014/main" id="{11081A82-ADAC-4238-BC0D-9183DFCA1E24}"/>
              </a:ext>
            </a:extLst>
          </p:cNvPr>
          <p:cNvSpPr/>
          <p:nvPr/>
        </p:nvSpPr>
        <p:spPr>
          <a:xfrm>
            <a:off x="868627" y="3680197"/>
            <a:ext cx="10371802"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比例範圍從</a:t>
            </a:r>
            <a:r>
              <a:rPr lang="en-US" altLang="zh-TW" sz="2800" b="1" dirty="0">
                <a:latin typeface="微軟正黑體" panose="020B0604030504040204" pitchFamily="34" charset="-120"/>
                <a:ea typeface="微軟正黑體" panose="020B0604030504040204" pitchFamily="34" charset="-120"/>
              </a:rPr>
              <a:t>0</a:t>
            </a:r>
            <a:r>
              <a:rPr lang="zh-TW" altLang="en-US" sz="2800" b="1" dirty="0">
                <a:latin typeface="微軟正黑體" panose="020B0604030504040204" pitchFamily="34" charset="-120"/>
                <a:ea typeface="微軟正黑體" panose="020B0604030504040204" pitchFamily="34" charset="-120"/>
              </a:rPr>
              <a:t>％（無危險）到</a:t>
            </a:r>
            <a:r>
              <a:rPr lang="en-US" altLang="zh-TW" sz="2800" b="1" dirty="0">
                <a:latin typeface="微軟正黑體" panose="020B0604030504040204" pitchFamily="34" charset="-120"/>
                <a:ea typeface="微軟正黑體" panose="020B0604030504040204" pitchFamily="34" charset="-120"/>
              </a:rPr>
              <a:t>100</a:t>
            </a:r>
            <a:r>
              <a:rPr lang="zh-TW" altLang="en-US" sz="2800" b="1" dirty="0">
                <a:latin typeface="微軟正黑體" panose="020B0604030504040204" pitchFamily="34" charset="-120"/>
                <a:ea typeface="微軟正黑體" panose="020B0604030504040204" pitchFamily="34" charset="-120"/>
              </a:rPr>
              <a:t>％（非常危險），增量為</a:t>
            </a:r>
            <a:r>
              <a:rPr lang="en-US" altLang="zh-TW" sz="2800" b="1" dirty="0">
                <a:latin typeface="微軟正黑體" panose="020B0604030504040204" pitchFamily="34" charset="-120"/>
                <a:ea typeface="微軟正黑體" panose="020B0604030504040204" pitchFamily="34" charset="-120"/>
              </a:rPr>
              <a:t>5%</a:t>
            </a:r>
          </a:p>
        </p:txBody>
      </p:sp>
      <p:sp>
        <p:nvSpPr>
          <p:cNvPr id="18" name="矩形 17">
            <a:extLst>
              <a:ext uri="{FF2B5EF4-FFF2-40B4-BE49-F238E27FC236}">
                <a16:creationId xmlns:a16="http://schemas.microsoft.com/office/drawing/2014/main" id="{1F147AE4-C8D8-4DD3-BDB7-C9BDEF94396A}"/>
              </a:ext>
            </a:extLst>
          </p:cNvPr>
          <p:cNvSpPr/>
          <p:nvPr/>
        </p:nvSpPr>
        <p:spPr>
          <a:xfrm>
            <a:off x="868627" y="4342893"/>
            <a:ext cx="4773890"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a:latin typeface="微軟正黑體" panose="020B0604030504040204" pitchFamily="34" charset="-120"/>
                <a:ea typeface="微軟正黑體" panose="020B0604030504040204" pitchFamily="34" charset="-120"/>
              </a:rPr>
              <a:t>一開始的指針位於</a:t>
            </a:r>
            <a:r>
              <a:rPr lang="en-US" altLang="zh-TW" sz="2800" b="1" dirty="0">
                <a:latin typeface="微軟正黑體" panose="020B0604030504040204" pitchFamily="34" charset="-120"/>
                <a:ea typeface="微軟正黑體" panose="020B0604030504040204" pitchFamily="34" charset="-120"/>
              </a:rPr>
              <a:t>50</a:t>
            </a:r>
            <a:r>
              <a:rPr lang="zh-TW" altLang="en-US" sz="2800" b="1" dirty="0">
                <a:latin typeface="微軟正黑體" panose="020B0604030504040204" pitchFamily="34" charset="-120"/>
                <a:ea typeface="微軟正黑體" panose="020B0604030504040204" pitchFamily="34" charset="-120"/>
              </a:rPr>
              <a:t>％</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88374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1392700"/>
            <a:ext cx="3111824"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反應敏感度的分析</a:t>
            </a:r>
            <a:endParaRPr lang="zh-TW" altLang="en-US"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sp>
        <p:nvSpPr>
          <p:cNvPr id="11" name="矩形 10">
            <a:extLst>
              <a:ext uri="{FF2B5EF4-FFF2-40B4-BE49-F238E27FC236}">
                <a16:creationId xmlns:a16="http://schemas.microsoft.com/office/drawing/2014/main" id="{E0550A98-D2ED-42C9-9D6E-48CBA40AE8EC}"/>
              </a:ext>
            </a:extLst>
          </p:cNvPr>
          <p:cNvSpPr/>
          <p:nvPr/>
        </p:nvSpPr>
        <p:spPr>
          <a:xfrm>
            <a:off x="309870" y="2245322"/>
            <a:ext cx="11286836"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檢查某些影片是否比其他影片產生了更多的反應</a:t>
            </a:r>
            <a:endParaRPr lang="zh-TW" altLang="en-US" dirty="0"/>
          </a:p>
        </p:txBody>
      </p:sp>
      <p:sp>
        <p:nvSpPr>
          <p:cNvPr id="12" name="矩形 11">
            <a:extLst>
              <a:ext uri="{FF2B5EF4-FFF2-40B4-BE49-F238E27FC236}">
                <a16:creationId xmlns:a16="http://schemas.microsoft.com/office/drawing/2014/main" id="{6C56EAB1-0AC6-42D9-8ECA-055538532186}"/>
              </a:ext>
            </a:extLst>
          </p:cNvPr>
          <p:cNvSpPr/>
          <p:nvPr/>
        </p:nvSpPr>
        <p:spPr>
          <a:xfrm>
            <a:off x="278147" y="2746917"/>
            <a:ext cx="11286836"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這些差異是否與駕駛經驗有關</a:t>
            </a:r>
            <a:endParaRPr lang="zh-TW" altLang="en-US" dirty="0"/>
          </a:p>
        </p:txBody>
      </p:sp>
      <p:sp>
        <p:nvSpPr>
          <p:cNvPr id="14" name="矩形 13">
            <a:extLst>
              <a:ext uri="{FF2B5EF4-FFF2-40B4-BE49-F238E27FC236}">
                <a16:creationId xmlns:a16="http://schemas.microsoft.com/office/drawing/2014/main" id="{16B50E7F-F71B-4BF9-9434-F329CC42CB4E}"/>
              </a:ext>
            </a:extLst>
          </p:cNvPr>
          <p:cNvSpPr/>
          <p:nvPr/>
        </p:nvSpPr>
        <p:spPr>
          <a:xfrm>
            <a:off x="-19500" y="3429000"/>
            <a:ext cx="11286836"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依變項：每個事件產生反應的數量（按鈕按下） </a:t>
            </a:r>
            <a:endParaRPr lang="zh-TW" altLang="en-US" dirty="0"/>
          </a:p>
        </p:txBody>
      </p:sp>
      <p:sp>
        <p:nvSpPr>
          <p:cNvPr id="15" name="矩形 14">
            <a:extLst>
              <a:ext uri="{FF2B5EF4-FFF2-40B4-BE49-F238E27FC236}">
                <a16:creationId xmlns:a16="http://schemas.microsoft.com/office/drawing/2014/main" id="{25B83516-8FF6-43AB-9212-A2CF7EE9D8C3}"/>
              </a:ext>
            </a:extLst>
          </p:cNvPr>
          <p:cNvSpPr/>
          <p:nvPr/>
        </p:nvSpPr>
        <p:spPr>
          <a:xfrm>
            <a:off x="-19500" y="4060460"/>
            <a:ext cx="11882130"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自變項：影片</a:t>
            </a:r>
            <a:r>
              <a:rPr lang="en-US" altLang="zh-TW" sz="2800" b="1" dirty="0">
                <a:solidFill>
                  <a:prstClr val="black"/>
                </a:solidFill>
                <a:latin typeface="微軟正黑體" panose="020B0604030504040204" pitchFamily="34" charset="-120"/>
                <a:ea typeface="微軟正黑體" panose="020B0604030504040204" pitchFamily="34" charset="-120"/>
              </a:rPr>
              <a:t>(M1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M10)</a:t>
            </a:r>
            <a:r>
              <a:rPr lang="zh-TW" altLang="en-US" sz="2800" b="1" dirty="0">
                <a:solidFill>
                  <a:prstClr val="black"/>
                </a:solidFill>
                <a:latin typeface="微軟正黑體" panose="020B0604030504040204" pitchFamily="34" charset="-120"/>
                <a:ea typeface="微軟正黑體" panose="020B0604030504040204" pitchFamily="34" charset="-120"/>
              </a:rPr>
              <a:t>、駕駛者類型</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新手、有經驗駕駛者、計程車司機</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dirty="0"/>
          </a:p>
        </p:txBody>
      </p:sp>
      <p:sp>
        <p:nvSpPr>
          <p:cNvPr id="10" name="矩形: 圓角 9">
            <a:extLst>
              <a:ext uri="{FF2B5EF4-FFF2-40B4-BE49-F238E27FC236}">
                <a16:creationId xmlns:a16="http://schemas.microsoft.com/office/drawing/2014/main" id="{0DF861D0-BB20-4A1E-8CE3-6A3A8CEC5745}"/>
              </a:ext>
            </a:extLst>
          </p:cNvPr>
          <p:cNvSpPr/>
          <p:nvPr/>
        </p:nvSpPr>
        <p:spPr>
          <a:xfrm>
            <a:off x="1548033" y="5061167"/>
            <a:ext cx="9032487" cy="625671"/>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影片之間有顯著的關係</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l-GR" altLang="zh-TW" sz="4000" dirty="0">
                <a:solidFill>
                  <a:schemeClr val="tx1"/>
                </a:solidFill>
                <a:latin typeface="NexusSerif"/>
              </a:rPr>
              <a:t> </a:t>
            </a:r>
            <a:r>
              <a:rPr lang="el-GR" altLang="zh-TW" sz="4000" i="1" dirty="0">
                <a:solidFill>
                  <a:schemeClr val="tx1"/>
                </a:solidFill>
                <a:latin typeface="NexusSerif"/>
              </a:rPr>
              <a:t>χ</a:t>
            </a:r>
            <a:r>
              <a:rPr lang="el-GR" altLang="zh-TW" sz="4000" baseline="30000" dirty="0">
                <a:solidFill>
                  <a:schemeClr val="tx1"/>
                </a:solidFill>
                <a:latin typeface="NexusSerif"/>
              </a:rPr>
              <a:t>2</a:t>
            </a:r>
            <a:r>
              <a:rPr lang="el-GR" altLang="zh-TW" sz="4000" baseline="-25000" dirty="0">
                <a:solidFill>
                  <a:schemeClr val="tx1"/>
                </a:solidFill>
                <a:latin typeface="NexusSerif"/>
              </a:rPr>
              <a:t>9</a:t>
            </a:r>
            <a:r>
              <a:rPr lang="el-GR" altLang="zh-TW" sz="4000" dirty="0">
                <a:solidFill>
                  <a:schemeClr val="tx1"/>
                </a:solidFill>
                <a:latin typeface="NexusSerif"/>
              </a:rPr>
              <a:t> </a:t>
            </a:r>
            <a:r>
              <a:rPr lang="el-GR" altLang="zh-TW" sz="2800" b="1" dirty="0">
                <a:solidFill>
                  <a:schemeClr val="tx1"/>
                </a:solidFill>
                <a:latin typeface="微軟正黑體" panose="020B0604030504040204" pitchFamily="34" charset="-120"/>
                <a:ea typeface="微軟正黑體" panose="020B0604030504040204" pitchFamily="34" charset="-120"/>
              </a:rPr>
              <a:t> </a:t>
            </a:r>
            <a:r>
              <a:rPr lang="el-GR" altLang="zh-TW" sz="2800" b="1" dirty="0">
                <a:solidFill>
                  <a:prstClr val="black"/>
                </a:solidFill>
                <a:latin typeface="微軟正黑體" panose="020B0604030504040204" pitchFamily="34" charset="-120"/>
                <a:ea typeface="微軟正黑體" panose="020B0604030504040204" pitchFamily="34" charset="-120"/>
              </a:rPr>
              <a:t>= 452.1, </a:t>
            </a:r>
            <a:r>
              <a:rPr lang="en-US" altLang="zh-TW" sz="2800" b="1" dirty="0">
                <a:solidFill>
                  <a:prstClr val="black"/>
                </a:solidFill>
                <a:latin typeface="微軟正黑體" panose="020B0604030504040204" pitchFamily="34" charset="-120"/>
                <a:ea typeface="微軟正黑體" panose="020B0604030504040204" pitchFamily="34" charset="-120"/>
              </a:rPr>
              <a:t>p &lt; 0.01)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6" name="矩形: 圓角 15">
            <a:extLst>
              <a:ext uri="{FF2B5EF4-FFF2-40B4-BE49-F238E27FC236}">
                <a16:creationId xmlns:a16="http://schemas.microsoft.com/office/drawing/2014/main" id="{F012AB63-4987-4F6D-9F48-F7006ACE559A}"/>
              </a:ext>
            </a:extLst>
          </p:cNvPr>
          <p:cNvSpPr/>
          <p:nvPr/>
        </p:nvSpPr>
        <p:spPr>
          <a:xfrm>
            <a:off x="595294" y="5836838"/>
            <a:ext cx="10969689" cy="625671"/>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影片和駕駛者類型之間有顯著的交互關係</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l-GR" altLang="zh-TW" sz="4000" dirty="0">
                <a:solidFill>
                  <a:srgbClr val="2E2E2E"/>
                </a:solidFill>
                <a:latin typeface="NexusSerif"/>
              </a:rPr>
              <a:t> </a:t>
            </a:r>
            <a:r>
              <a:rPr lang="el-GR" altLang="zh-TW" sz="4000" i="1" dirty="0">
                <a:solidFill>
                  <a:schemeClr val="tx1"/>
                </a:solidFill>
                <a:latin typeface="NexusSerif"/>
              </a:rPr>
              <a:t> χ</a:t>
            </a:r>
            <a:r>
              <a:rPr lang="el-GR" altLang="zh-TW" sz="4000" baseline="30000" dirty="0">
                <a:solidFill>
                  <a:schemeClr val="tx1"/>
                </a:solidFill>
                <a:latin typeface="NexusSerif"/>
              </a:rPr>
              <a:t>2</a:t>
            </a:r>
            <a:r>
              <a:rPr lang="el-GR" altLang="zh-TW" sz="4000" baseline="-25000" dirty="0">
                <a:solidFill>
                  <a:schemeClr val="tx1"/>
                </a:solidFill>
                <a:latin typeface="NexusSerif"/>
              </a:rPr>
              <a:t>18</a:t>
            </a:r>
            <a:r>
              <a:rPr lang="el-GR" altLang="zh-TW" sz="4000" dirty="0">
                <a:solidFill>
                  <a:schemeClr val="tx1"/>
                </a:solidFill>
                <a:latin typeface="NexusSerif"/>
              </a:rPr>
              <a:t> </a:t>
            </a:r>
            <a:r>
              <a:rPr lang="el-GR" altLang="zh-TW" sz="4000" i="1" dirty="0">
                <a:solidFill>
                  <a:schemeClr val="tx1"/>
                </a:solidFill>
                <a:latin typeface="NexusSerif"/>
              </a:rPr>
              <a:t> </a:t>
            </a:r>
            <a:r>
              <a:rPr lang="el-GR" altLang="zh-TW" sz="2800" b="1" dirty="0">
                <a:solidFill>
                  <a:schemeClr val="tx1"/>
                </a:solidFill>
                <a:latin typeface="微軟正黑體" panose="020B0604030504040204" pitchFamily="34" charset="-120"/>
                <a:ea typeface="微軟正黑體" panose="020B0604030504040204" pitchFamily="34" charset="-120"/>
              </a:rPr>
              <a:t>= </a:t>
            </a:r>
            <a:r>
              <a:rPr lang="el-GR" altLang="zh-TW" sz="2800" b="1" dirty="0">
                <a:solidFill>
                  <a:prstClr val="black"/>
                </a:solidFill>
                <a:latin typeface="微軟正黑體" panose="020B0604030504040204" pitchFamily="34" charset="-120"/>
                <a:ea typeface="微軟正黑體" panose="020B0604030504040204" pitchFamily="34" charset="-120"/>
              </a:rPr>
              <a:t>54.75, </a:t>
            </a:r>
            <a:r>
              <a:rPr lang="en-US" altLang="zh-TW" sz="2800" b="1" dirty="0">
                <a:solidFill>
                  <a:prstClr val="black"/>
                </a:solidFill>
                <a:latin typeface="微軟正黑體" panose="020B0604030504040204" pitchFamily="34" charset="-120"/>
                <a:ea typeface="微軟正黑體" panose="020B0604030504040204" pitchFamily="34" charset="-120"/>
              </a:rPr>
              <a:t>p &lt; 0.01)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94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1392700"/>
            <a:ext cx="3089521"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反應敏感度的分析</a:t>
            </a:r>
            <a:endParaRPr lang="zh-TW" altLang="en-US"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pic>
        <p:nvPicPr>
          <p:cNvPr id="2" name="圖片 1">
            <a:extLst>
              <a:ext uri="{FF2B5EF4-FFF2-40B4-BE49-F238E27FC236}">
                <a16:creationId xmlns:a16="http://schemas.microsoft.com/office/drawing/2014/main" id="{D7EC9ED4-527C-4D66-A55D-629293D55F25}"/>
              </a:ext>
            </a:extLst>
          </p:cNvPr>
          <p:cNvPicPr>
            <a:picLocks noChangeAspect="1"/>
          </p:cNvPicPr>
          <p:nvPr/>
        </p:nvPicPr>
        <p:blipFill>
          <a:blip r:embed="rId3"/>
          <a:stretch>
            <a:fillRect/>
          </a:stretch>
        </p:blipFill>
        <p:spPr>
          <a:xfrm>
            <a:off x="0" y="4942081"/>
            <a:ext cx="12192000" cy="1755240"/>
          </a:xfrm>
          <a:prstGeom prst="rect">
            <a:avLst/>
          </a:prstGeom>
        </p:spPr>
      </p:pic>
      <p:sp>
        <p:nvSpPr>
          <p:cNvPr id="17" name="矩形 16">
            <a:extLst>
              <a:ext uri="{FF2B5EF4-FFF2-40B4-BE49-F238E27FC236}">
                <a16:creationId xmlns:a16="http://schemas.microsoft.com/office/drawing/2014/main" id="{763A3033-31CA-4BB2-8AFD-A258BC1EF39B}"/>
              </a:ext>
            </a:extLst>
          </p:cNvPr>
          <p:cNvSpPr/>
          <p:nvPr/>
        </p:nvSpPr>
        <p:spPr>
          <a:xfrm>
            <a:off x="278147" y="2223697"/>
            <a:ext cx="11286836" cy="954107"/>
          </a:xfrm>
          <a:prstGeom prst="rect">
            <a:avLst/>
          </a:prstGeom>
        </p:spPr>
        <p:txBody>
          <a:bodyPr wrap="squar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Group1</a:t>
            </a:r>
            <a:r>
              <a:rPr lang="zh-TW" altLang="en-US" sz="2800" b="1" dirty="0">
                <a:solidFill>
                  <a:prstClr val="black"/>
                </a:solidFill>
                <a:latin typeface="微軟正黑體" panose="020B0604030504040204" pitchFamily="34" charset="-120"/>
                <a:ea typeface="微軟正黑體" panose="020B0604030504040204" pitchFamily="34" charset="-120"/>
              </a:rPr>
              <a:t>：同質性影片中的邊際估計平均值最小 → 代表</a:t>
            </a:r>
            <a:r>
              <a:rPr lang="en-US" altLang="zh-TW" sz="2800" b="1" dirty="0">
                <a:solidFill>
                  <a:prstClr val="black"/>
                </a:solidFill>
                <a:latin typeface="微軟正黑體" panose="020B0604030504040204" pitchFamily="34" charset="-120"/>
                <a:ea typeface="微軟正黑體" panose="020B0604030504040204" pitchFamily="34" charset="-120"/>
              </a:rPr>
              <a:t>M10</a:t>
            </a:r>
            <a:r>
              <a:rPr lang="zh-TW" altLang="en-US" sz="2800" b="1" dirty="0">
                <a:solidFill>
                  <a:prstClr val="black"/>
                </a:solidFill>
                <a:latin typeface="微軟正黑體" panose="020B0604030504040204" pitchFamily="34" charset="-120"/>
                <a:ea typeface="微軟正黑體" panose="020B0604030504040204" pitchFamily="34" charset="-120"/>
              </a:rPr>
              <a:t>影片中，其平均會產生</a:t>
            </a:r>
            <a:r>
              <a:rPr lang="en-US" altLang="zh-TW" sz="2800" b="1" dirty="0">
                <a:solidFill>
                  <a:prstClr val="black"/>
                </a:solidFill>
                <a:latin typeface="微軟正黑體" panose="020B0604030504040204" pitchFamily="34" charset="-120"/>
                <a:ea typeface="微軟正黑體" panose="020B0604030504040204" pitchFamily="34" charset="-120"/>
              </a:rPr>
              <a:t>0.05</a:t>
            </a:r>
            <a:r>
              <a:rPr lang="zh-TW" altLang="en-US" sz="2800" b="1" dirty="0">
                <a:solidFill>
                  <a:prstClr val="black"/>
                </a:solidFill>
                <a:latin typeface="微軟正黑體" panose="020B0604030504040204" pitchFamily="34" charset="-120"/>
                <a:ea typeface="微軟正黑體" panose="020B0604030504040204" pitchFamily="34" charset="-120"/>
              </a:rPr>
              <a:t>個反應。</a:t>
            </a:r>
            <a:endParaRPr lang="zh-TW" altLang="en-US" dirty="0"/>
          </a:p>
        </p:txBody>
      </p:sp>
      <p:sp>
        <p:nvSpPr>
          <p:cNvPr id="18" name="矩形 17">
            <a:extLst>
              <a:ext uri="{FF2B5EF4-FFF2-40B4-BE49-F238E27FC236}">
                <a16:creationId xmlns:a16="http://schemas.microsoft.com/office/drawing/2014/main" id="{A4AF60AB-71D6-4950-A5DA-B68011028AE4}"/>
              </a:ext>
            </a:extLst>
          </p:cNvPr>
          <p:cNvSpPr/>
          <p:nvPr/>
        </p:nvSpPr>
        <p:spPr>
          <a:xfrm>
            <a:off x="278147" y="3577914"/>
            <a:ext cx="10983411" cy="954107"/>
          </a:xfrm>
          <a:prstGeom prst="rect">
            <a:avLst/>
          </a:prstGeom>
        </p:spPr>
        <p:txBody>
          <a:bodyPr wrap="squar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Group5</a:t>
            </a:r>
            <a:r>
              <a:rPr lang="zh-TW" altLang="en-US" sz="2800" b="1" dirty="0">
                <a:solidFill>
                  <a:prstClr val="black"/>
                </a:solidFill>
                <a:latin typeface="微軟正黑體" panose="020B0604030504040204" pitchFamily="34" charset="-120"/>
                <a:ea typeface="微軟正黑體" panose="020B0604030504040204" pitchFamily="34" charset="-120"/>
              </a:rPr>
              <a:t>：同質性影片中的邊際估計平均值最大 → 代表</a:t>
            </a:r>
            <a:r>
              <a:rPr lang="en-US" altLang="zh-TW" sz="2800" b="1" dirty="0">
                <a:solidFill>
                  <a:prstClr val="black"/>
                </a:solidFill>
                <a:latin typeface="微軟正黑體" panose="020B0604030504040204" pitchFamily="34" charset="-120"/>
                <a:ea typeface="微軟正黑體" panose="020B0604030504040204" pitchFamily="34" charset="-120"/>
              </a:rPr>
              <a:t>M7</a:t>
            </a:r>
            <a:r>
              <a:rPr lang="zh-TW" altLang="en-US" sz="2800" b="1" dirty="0">
                <a:solidFill>
                  <a:prstClr val="black"/>
                </a:solidFill>
                <a:latin typeface="微軟正黑體" panose="020B0604030504040204" pitchFamily="34" charset="-120"/>
                <a:ea typeface="微軟正黑體" panose="020B0604030504040204" pitchFamily="34" charset="-120"/>
              </a:rPr>
              <a:t>影片中，其平均會產生</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個反應。</a:t>
            </a:r>
            <a:endParaRPr lang="zh-TW" altLang="en-US" dirty="0"/>
          </a:p>
        </p:txBody>
      </p:sp>
    </p:spTree>
    <p:extLst>
      <p:ext uri="{BB962C8B-B14F-4D97-AF65-F5344CB8AC3E}">
        <p14:creationId xmlns:p14="http://schemas.microsoft.com/office/powerpoint/2010/main" val="1180384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a:extLst>
              <a:ext uri="{FF2B5EF4-FFF2-40B4-BE49-F238E27FC236}">
                <a16:creationId xmlns:a16="http://schemas.microsoft.com/office/drawing/2014/main" id="{A4AF60AB-71D6-4950-A5DA-B68011028AE4}"/>
              </a:ext>
            </a:extLst>
          </p:cNvPr>
          <p:cNvSpPr/>
          <p:nvPr/>
        </p:nvSpPr>
        <p:spPr>
          <a:xfrm>
            <a:off x="0" y="2985604"/>
            <a:ext cx="1164939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M8(</a:t>
            </a:r>
            <a:r>
              <a:rPr lang="zh-TW" altLang="en-US" sz="2800" b="1" dirty="0">
                <a:solidFill>
                  <a:prstClr val="black"/>
                </a:solidFill>
                <a:latin typeface="微軟正黑體" panose="020B0604030504040204" pitchFamily="34" charset="-120"/>
                <a:ea typeface="微軟正黑體" panose="020B0604030504040204" pitchFamily="34" charset="-120"/>
              </a:rPr>
              <a:t>市區遮擋住的危害</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M10 (</a:t>
            </a:r>
            <a:r>
              <a:rPr lang="zh-TW" altLang="en-US" sz="2800" b="1" dirty="0">
                <a:solidFill>
                  <a:prstClr val="black"/>
                </a:solidFill>
                <a:latin typeface="微軟正黑體" panose="020B0604030504040204" pitchFamily="34" charset="-120"/>
                <a:ea typeface="微軟正黑體" panose="020B0604030504040204" pitchFamily="34" charset="-120"/>
              </a:rPr>
              <a:t>市區潛在的危害</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的影片中，新手駕駛者的反應比有經驗的駕駛者還要多。</a:t>
            </a:r>
            <a:endParaRPr lang="zh-TW" altLang="en-US" dirty="0"/>
          </a:p>
        </p:txBody>
      </p:sp>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1392700"/>
            <a:ext cx="3156429"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反應敏感度的分析</a:t>
            </a:r>
            <a:endParaRPr lang="zh-TW" altLang="en-US"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sp>
        <p:nvSpPr>
          <p:cNvPr id="17" name="矩形 16">
            <a:extLst>
              <a:ext uri="{FF2B5EF4-FFF2-40B4-BE49-F238E27FC236}">
                <a16:creationId xmlns:a16="http://schemas.microsoft.com/office/drawing/2014/main" id="{763A3033-31CA-4BB2-8AFD-A258BC1EF39B}"/>
              </a:ext>
            </a:extLst>
          </p:cNvPr>
          <p:cNvSpPr/>
          <p:nvPr/>
        </p:nvSpPr>
        <p:spPr>
          <a:xfrm>
            <a:off x="0" y="2103082"/>
            <a:ext cx="1094873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計程車司機在</a:t>
            </a:r>
            <a:r>
              <a:rPr lang="en-US" altLang="zh-TW" sz="2800" b="1" dirty="0">
                <a:solidFill>
                  <a:prstClr val="black"/>
                </a:solidFill>
                <a:latin typeface="微軟正黑體" panose="020B0604030504040204" pitchFamily="34" charset="-120"/>
                <a:ea typeface="微軟正黑體" panose="020B0604030504040204" pitchFamily="34" charset="-120"/>
              </a:rPr>
              <a:t>M5</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M6</a:t>
            </a:r>
            <a:r>
              <a:rPr lang="zh-TW" altLang="en-US" sz="2800" b="1" dirty="0">
                <a:solidFill>
                  <a:prstClr val="black"/>
                </a:solidFill>
                <a:latin typeface="微軟正黑體" panose="020B0604030504040204" pitchFamily="34" charset="-120"/>
                <a:ea typeface="微軟正黑體" panose="020B0604030504040204" pitchFamily="34" charset="-120"/>
              </a:rPr>
              <a:t>影片</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住宅區的潛在危害</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中的反應，比其他兩種類型的駕駛者有顯著較多的反應。</a:t>
            </a:r>
            <a:endParaRPr lang="zh-TW" altLang="en-US" dirty="0"/>
          </a:p>
        </p:txBody>
      </p:sp>
      <p:pic>
        <p:nvPicPr>
          <p:cNvPr id="9" name="圖片 8">
            <a:extLst>
              <a:ext uri="{FF2B5EF4-FFF2-40B4-BE49-F238E27FC236}">
                <a16:creationId xmlns:a16="http://schemas.microsoft.com/office/drawing/2014/main" id="{40B8C7A1-73F1-45B8-A194-3C6D63A671B1}"/>
              </a:ext>
            </a:extLst>
          </p:cNvPr>
          <p:cNvPicPr>
            <a:picLocks noChangeAspect="1"/>
          </p:cNvPicPr>
          <p:nvPr/>
        </p:nvPicPr>
        <p:blipFill>
          <a:blip r:embed="rId3"/>
          <a:stretch>
            <a:fillRect/>
          </a:stretch>
        </p:blipFill>
        <p:spPr>
          <a:xfrm>
            <a:off x="0" y="3952220"/>
            <a:ext cx="12192000" cy="2905780"/>
          </a:xfrm>
          <a:prstGeom prst="rect">
            <a:avLst/>
          </a:prstGeom>
        </p:spPr>
      </p:pic>
      <p:graphicFrame>
        <p:nvGraphicFramePr>
          <p:cNvPr id="10" name="表格 9">
            <a:extLst>
              <a:ext uri="{FF2B5EF4-FFF2-40B4-BE49-F238E27FC236}">
                <a16:creationId xmlns:a16="http://schemas.microsoft.com/office/drawing/2014/main" id="{62AF833A-8101-48BF-8D47-77EBB13EAF8A}"/>
              </a:ext>
            </a:extLst>
          </p:cNvPr>
          <p:cNvGraphicFramePr>
            <a:graphicFrameLocks noGrp="1"/>
          </p:cNvGraphicFramePr>
          <p:nvPr>
            <p:extLst/>
          </p:nvPr>
        </p:nvGraphicFramePr>
        <p:xfrm>
          <a:off x="0" y="7370622"/>
          <a:ext cx="11318584" cy="5329615"/>
        </p:xfrm>
        <a:graphic>
          <a:graphicData uri="http://schemas.openxmlformats.org/drawingml/2006/table">
            <a:tbl>
              <a:tblPr/>
              <a:tblGrid>
                <a:gridCol w="1009275">
                  <a:extLst>
                    <a:ext uri="{9D8B030D-6E8A-4147-A177-3AD203B41FA5}">
                      <a16:colId xmlns:a16="http://schemas.microsoft.com/office/drawing/2014/main" val="4120212840"/>
                    </a:ext>
                  </a:extLst>
                </a:gridCol>
                <a:gridCol w="1103447">
                  <a:extLst>
                    <a:ext uri="{9D8B030D-6E8A-4147-A177-3AD203B41FA5}">
                      <a16:colId xmlns:a16="http://schemas.microsoft.com/office/drawing/2014/main" val="824205676"/>
                    </a:ext>
                  </a:extLst>
                </a:gridCol>
                <a:gridCol w="1046124">
                  <a:extLst>
                    <a:ext uri="{9D8B030D-6E8A-4147-A177-3AD203B41FA5}">
                      <a16:colId xmlns:a16="http://schemas.microsoft.com/office/drawing/2014/main" val="3756112805"/>
                    </a:ext>
                  </a:extLst>
                </a:gridCol>
                <a:gridCol w="1246750">
                  <a:extLst>
                    <a:ext uri="{9D8B030D-6E8A-4147-A177-3AD203B41FA5}">
                      <a16:colId xmlns:a16="http://schemas.microsoft.com/office/drawing/2014/main" val="3599355903"/>
                    </a:ext>
                  </a:extLst>
                </a:gridCol>
                <a:gridCol w="4591818">
                  <a:extLst>
                    <a:ext uri="{9D8B030D-6E8A-4147-A177-3AD203B41FA5}">
                      <a16:colId xmlns:a16="http://schemas.microsoft.com/office/drawing/2014/main" val="1820432000"/>
                    </a:ext>
                  </a:extLst>
                </a:gridCol>
                <a:gridCol w="2321170">
                  <a:extLst>
                    <a:ext uri="{9D8B030D-6E8A-4147-A177-3AD203B41FA5}">
                      <a16:colId xmlns:a16="http://schemas.microsoft.com/office/drawing/2014/main" val="3826453270"/>
                    </a:ext>
                  </a:extLst>
                </a:gridCol>
              </a:tblGrid>
              <a:tr h="261135">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電影</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持續時間</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dirty="0">
                          <a:solidFill>
                            <a:srgbClr val="2E2E2E"/>
                          </a:solidFill>
                          <a:effectLst/>
                          <a:latin typeface="微軟正黑體" panose="020B0604030504040204" pitchFamily="34" charset="-120"/>
                          <a:ea typeface="微軟正黑體" panose="020B0604030504040204" pitchFamily="34" charset="-120"/>
                        </a:rPr>
                        <a:t>環境</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重大危害</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危險誘因</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dirty="0">
                          <a:solidFill>
                            <a:srgbClr val="2E2E2E"/>
                          </a:solidFill>
                          <a:effectLst/>
                          <a:latin typeface="微軟正黑體" panose="020B0604030504040204" pitchFamily="34" charset="-120"/>
                          <a:ea typeface="微軟正黑體" panose="020B0604030504040204" pitchFamily="34" charset="-120"/>
                        </a:rPr>
                        <a:t>觀看的範圍</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92709"/>
                  </a:ext>
                </a:extLst>
              </a:tr>
              <a:tr h="15075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41.5</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汽車的剎車</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145318"/>
                  </a:ext>
                </a:extLst>
              </a:tr>
              <a:tr h="28780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28.1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十字路口的訊號燈</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36887"/>
                  </a:ext>
                </a:extLst>
              </a:tr>
              <a:tr h="650988">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M3</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29.3</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溜冰者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被停放的汽車和植被遮擋（提示：無）</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159206"/>
                  </a:ext>
                </a:extLst>
              </a:tr>
              <a:tr h="15075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M4</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26.1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汽車的剎車</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750180"/>
                  </a:ext>
                </a:extLst>
              </a:tr>
              <a:tr h="520790">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M5</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23.2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十字路口的交錯交通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被路口遮擋</a:t>
                      </a:r>
                      <a:endParaRPr lang="en-US" altLang="zh-TW" sz="2000" b="0" i="0" u="none" strike="noStrike" dirty="0">
                        <a:solidFill>
                          <a:srgbClr val="2E2E2E"/>
                        </a:solidFill>
                        <a:effectLst/>
                        <a:latin typeface="微軟正黑體" panose="020B0604030504040204" pitchFamily="34" charset="-120"/>
                        <a:ea typeface="微軟正黑體" panose="020B0604030504040204" pitchFamily="34" charset="-120"/>
                      </a:endParaRPr>
                    </a:p>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（提示：路口）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136756"/>
                  </a:ext>
                </a:extLst>
              </a:tr>
              <a:tr h="575610">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25.2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行人沿著道路的左側向參與者的車輛行走</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0767631"/>
                  </a:ext>
                </a:extLst>
              </a:tr>
              <a:tr h="91138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M7</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38</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行人在斑馬線上過馬路</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被停在斑馬線前的車輛所遮擋</a:t>
                      </a:r>
                      <a:endParaRPr lang="en-US" altLang="zh-TW" sz="2000" b="0" i="0" u="none" strike="noStrike" dirty="0">
                        <a:solidFill>
                          <a:srgbClr val="2E2E2E"/>
                        </a:solidFill>
                        <a:effectLst/>
                        <a:latin typeface="微軟正黑體" panose="020B0604030504040204" pitchFamily="34" charset="-120"/>
                        <a:ea typeface="微軟正黑體" panose="020B0604030504040204" pitchFamily="34" charset="-120"/>
                      </a:endParaRPr>
                    </a:p>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（提示：車輛停在斑馬線旁）</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245491"/>
                  </a:ext>
                </a:extLst>
              </a:tr>
              <a:tr h="39059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M8</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30.6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駕駛員左側交通島上的行人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4103094"/>
                  </a:ext>
                </a:extLst>
              </a:tr>
              <a:tr h="28095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M9</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29.6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隱患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沒有動態的交通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9010182"/>
                  </a:ext>
                </a:extLst>
              </a:tr>
              <a:tr h="28095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M10</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隱患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沒有動態的交通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曲線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352974"/>
                  </a:ext>
                </a:extLst>
              </a:tr>
            </a:tbl>
          </a:graphicData>
        </a:graphic>
      </p:graphicFrame>
    </p:spTree>
    <p:extLst>
      <p:ext uri="{BB962C8B-B14F-4D97-AF65-F5344CB8AC3E}">
        <p14:creationId xmlns:p14="http://schemas.microsoft.com/office/powerpoint/2010/main" val="1279685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1392700"/>
            <a:ext cx="3156429"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反應敏感度的分析</a:t>
            </a:r>
            <a:endParaRPr lang="zh-TW" altLang="en-US"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pic>
        <p:nvPicPr>
          <p:cNvPr id="9" name="圖片 8">
            <a:extLst>
              <a:ext uri="{FF2B5EF4-FFF2-40B4-BE49-F238E27FC236}">
                <a16:creationId xmlns:a16="http://schemas.microsoft.com/office/drawing/2014/main" id="{40B8C7A1-73F1-45B8-A194-3C6D63A671B1}"/>
              </a:ext>
            </a:extLst>
          </p:cNvPr>
          <p:cNvPicPr>
            <a:picLocks noChangeAspect="1"/>
          </p:cNvPicPr>
          <p:nvPr/>
        </p:nvPicPr>
        <p:blipFill>
          <a:blip r:embed="rId3"/>
          <a:stretch>
            <a:fillRect/>
          </a:stretch>
        </p:blipFill>
        <p:spPr>
          <a:xfrm>
            <a:off x="0" y="3952220"/>
            <a:ext cx="12192000" cy="2905780"/>
          </a:xfrm>
          <a:prstGeom prst="rect">
            <a:avLst/>
          </a:prstGeom>
        </p:spPr>
      </p:pic>
      <p:sp>
        <p:nvSpPr>
          <p:cNvPr id="10" name="矩形 9">
            <a:extLst>
              <a:ext uri="{FF2B5EF4-FFF2-40B4-BE49-F238E27FC236}">
                <a16:creationId xmlns:a16="http://schemas.microsoft.com/office/drawing/2014/main" id="{9BBE020A-48FA-44E8-A20B-2815E5A29814}"/>
              </a:ext>
            </a:extLst>
          </p:cNvPr>
          <p:cNvSpPr/>
          <p:nvPr/>
        </p:nvSpPr>
        <p:spPr>
          <a:xfrm>
            <a:off x="0" y="2382560"/>
            <a:ext cx="1164939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M8 (</a:t>
            </a:r>
            <a:r>
              <a:rPr lang="zh-TW" altLang="en-US" sz="2800" b="1" dirty="0">
                <a:solidFill>
                  <a:prstClr val="black"/>
                </a:solidFill>
                <a:latin typeface="微軟正黑體" panose="020B0604030504040204" pitchFamily="34" charset="-120"/>
                <a:ea typeface="微軟正黑體" panose="020B0604030504040204" pitchFamily="34" charset="-120"/>
              </a:rPr>
              <a:t>市區遮擋住的危害</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的影片中，新手駕駛者的反應比計程車司機還要多。</a:t>
            </a:r>
            <a:endParaRPr lang="zh-TW" altLang="en-US" dirty="0"/>
          </a:p>
        </p:txBody>
      </p:sp>
      <p:graphicFrame>
        <p:nvGraphicFramePr>
          <p:cNvPr id="11" name="表格 10">
            <a:extLst>
              <a:ext uri="{FF2B5EF4-FFF2-40B4-BE49-F238E27FC236}">
                <a16:creationId xmlns:a16="http://schemas.microsoft.com/office/drawing/2014/main" id="{9C61E01F-775C-4501-B756-43090941F433}"/>
              </a:ext>
            </a:extLst>
          </p:cNvPr>
          <p:cNvGraphicFramePr>
            <a:graphicFrameLocks noGrp="1"/>
          </p:cNvGraphicFramePr>
          <p:nvPr>
            <p:extLst/>
          </p:nvPr>
        </p:nvGraphicFramePr>
        <p:xfrm>
          <a:off x="0" y="7370622"/>
          <a:ext cx="11318584" cy="5329615"/>
        </p:xfrm>
        <a:graphic>
          <a:graphicData uri="http://schemas.openxmlformats.org/drawingml/2006/table">
            <a:tbl>
              <a:tblPr/>
              <a:tblGrid>
                <a:gridCol w="1009275">
                  <a:extLst>
                    <a:ext uri="{9D8B030D-6E8A-4147-A177-3AD203B41FA5}">
                      <a16:colId xmlns:a16="http://schemas.microsoft.com/office/drawing/2014/main" val="4120212840"/>
                    </a:ext>
                  </a:extLst>
                </a:gridCol>
                <a:gridCol w="1103447">
                  <a:extLst>
                    <a:ext uri="{9D8B030D-6E8A-4147-A177-3AD203B41FA5}">
                      <a16:colId xmlns:a16="http://schemas.microsoft.com/office/drawing/2014/main" val="824205676"/>
                    </a:ext>
                  </a:extLst>
                </a:gridCol>
                <a:gridCol w="1046124">
                  <a:extLst>
                    <a:ext uri="{9D8B030D-6E8A-4147-A177-3AD203B41FA5}">
                      <a16:colId xmlns:a16="http://schemas.microsoft.com/office/drawing/2014/main" val="3756112805"/>
                    </a:ext>
                  </a:extLst>
                </a:gridCol>
                <a:gridCol w="1246750">
                  <a:extLst>
                    <a:ext uri="{9D8B030D-6E8A-4147-A177-3AD203B41FA5}">
                      <a16:colId xmlns:a16="http://schemas.microsoft.com/office/drawing/2014/main" val="3599355903"/>
                    </a:ext>
                  </a:extLst>
                </a:gridCol>
                <a:gridCol w="4591818">
                  <a:extLst>
                    <a:ext uri="{9D8B030D-6E8A-4147-A177-3AD203B41FA5}">
                      <a16:colId xmlns:a16="http://schemas.microsoft.com/office/drawing/2014/main" val="1820432000"/>
                    </a:ext>
                  </a:extLst>
                </a:gridCol>
                <a:gridCol w="2321170">
                  <a:extLst>
                    <a:ext uri="{9D8B030D-6E8A-4147-A177-3AD203B41FA5}">
                      <a16:colId xmlns:a16="http://schemas.microsoft.com/office/drawing/2014/main" val="3826453270"/>
                    </a:ext>
                  </a:extLst>
                </a:gridCol>
              </a:tblGrid>
              <a:tr h="261135">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電影</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持續時間</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dirty="0">
                          <a:solidFill>
                            <a:srgbClr val="2E2E2E"/>
                          </a:solidFill>
                          <a:effectLst/>
                          <a:latin typeface="微軟正黑體" panose="020B0604030504040204" pitchFamily="34" charset="-120"/>
                          <a:ea typeface="微軟正黑體" panose="020B0604030504040204" pitchFamily="34" charset="-120"/>
                        </a:rPr>
                        <a:t>環境</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重大危害</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a:solidFill>
                            <a:srgbClr val="2E2E2E"/>
                          </a:solidFill>
                          <a:effectLst/>
                          <a:latin typeface="微軟正黑體" panose="020B0604030504040204" pitchFamily="34" charset="-120"/>
                          <a:ea typeface="微軟正黑體" panose="020B0604030504040204" pitchFamily="34" charset="-120"/>
                        </a:rPr>
                        <a:t>危險誘因</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1" i="0" u="none" strike="noStrike" dirty="0">
                          <a:solidFill>
                            <a:srgbClr val="2E2E2E"/>
                          </a:solidFill>
                          <a:effectLst/>
                          <a:latin typeface="微軟正黑體" panose="020B0604030504040204" pitchFamily="34" charset="-120"/>
                          <a:ea typeface="微軟正黑體" panose="020B0604030504040204" pitchFamily="34" charset="-120"/>
                        </a:rPr>
                        <a:t>觀看的範圍</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92709"/>
                  </a:ext>
                </a:extLst>
              </a:tr>
              <a:tr h="15075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41.5</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汽車的剎車</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145318"/>
                  </a:ext>
                </a:extLst>
              </a:tr>
              <a:tr h="28780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28.1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十字路口的訊號燈</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36887"/>
                  </a:ext>
                </a:extLst>
              </a:tr>
              <a:tr h="650988">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M3</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29.3</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溜冰者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被停放的汽車和植被遮擋（提示：無）</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159206"/>
                  </a:ext>
                </a:extLst>
              </a:tr>
              <a:tr h="150755">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M4</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26.1</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汽車的剎車</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750180"/>
                  </a:ext>
                </a:extLst>
              </a:tr>
              <a:tr h="520790">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M5</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23.2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十字路口的交錯交通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被路口遮擋</a:t>
                      </a:r>
                      <a:endParaRPr lang="en-US" altLang="zh-TW" sz="2000" b="0" i="0" u="none" strike="noStrike" dirty="0">
                        <a:solidFill>
                          <a:srgbClr val="2E2E2E"/>
                        </a:solidFill>
                        <a:effectLst/>
                        <a:latin typeface="微軟正黑體" panose="020B0604030504040204" pitchFamily="34" charset="-120"/>
                        <a:ea typeface="微軟正黑體" panose="020B0604030504040204" pitchFamily="34" charset="-120"/>
                      </a:endParaRPr>
                    </a:p>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（提示：路口）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136756"/>
                  </a:ext>
                </a:extLst>
              </a:tr>
              <a:tr h="575610">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25.2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行人沿著道路的左側向參與者的車輛行走</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0767631"/>
                  </a:ext>
                </a:extLst>
              </a:tr>
              <a:tr h="91138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M7</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38</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實際發生</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行人在斑馬線上過馬路</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被停在斑馬線前的車輛所遮擋</a:t>
                      </a:r>
                      <a:endParaRPr lang="en-US" altLang="zh-TW" sz="2000" b="0" i="0" u="none" strike="noStrike" dirty="0">
                        <a:solidFill>
                          <a:srgbClr val="2E2E2E"/>
                        </a:solidFill>
                        <a:effectLst/>
                        <a:latin typeface="微軟正黑體" panose="020B0604030504040204" pitchFamily="34" charset="-120"/>
                        <a:ea typeface="微軟正黑體" panose="020B0604030504040204" pitchFamily="34" charset="-120"/>
                      </a:endParaRPr>
                    </a:p>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（提示：車輛停在斑馬線旁）</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245491"/>
                  </a:ext>
                </a:extLst>
              </a:tr>
              <a:tr h="39059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M8</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30.6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潛在</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駕駛員左側交通島上的行人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4103094"/>
                  </a:ext>
                </a:extLst>
              </a:tr>
              <a:tr h="28095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M9</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29.6</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市區</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隱患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沒有動態的交通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明確</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9010182"/>
                  </a:ext>
                </a:extLst>
              </a:tr>
              <a:tr h="280953">
                <a:tc>
                  <a:txBody>
                    <a:bodyPr/>
                    <a:lstStyle/>
                    <a:p>
                      <a:pPr algn="ctr" fontAlgn="ctr"/>
                      <a:r>
                        <a:rPr lang="en-US" sz="2000" b="0" i="0" u="none" strike="noStrike">
                          <a:solidFill>
                            <a:srgbClr val="2E2E2E"/>
                          </a:solidFill>
                          <a:effectLst/>
                          <a:latin typeface="微軟正黑體" panose="020B0604030504040204" pitchFamily="34" charset="-120"/>
                          <a:ea typeface="微軟正黑體" panose="020B0604030504040204" pitchFamily="34" charset="-120"/>
                        </a:rPr>
                        <a:t>M10</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2000" b="0" i="0" u="none" strike="noStrike">
                          <a:solidFill>
                            <a:srgbClr val="2E2E2E"/>
                          </a:solidFill>
                          <a:effectLst/>
                          <a:latin typeface="微軟正黑體" panose="020B0604030504040204" pitchFamily="34" charset="-120"/>
                          <a:ea typeface="微軟正黑體" panose="020B0604030504040204" pitchFamily="34" charset="-120"/>
                        </a:rPr>
                        <a:t>22</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a:solidFill>
                            <a:srgbClr val="2E2E2E"/>
                          </a:solidFill>
                          <a:effectLst/>
                          <a:latin typeface="微軟正黑體" panose="020B0604030504040204" pitchFamily="34" charset="-120"/>
                          <a:ea typeface="微軟正黑體" panose="020B0604030504040204" pitchFamily="34" charset="-120"/>
                        </a:rPr>
                        <a:t>住宅</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隱患</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沒有動態的交通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2000" b="0" i="0" u="none" strike="noStrike" dirty="0">
                          <a:solidFill>
                            <a:srgbClr val="2E2E2E"/>
                          </a:solidFill>
                          <a:effectLst/>
                          <a:latin typeface="微軟正黑體" panose="020B0604030504040204" pitchFamily="34" charset="-120"/>
                          <a:ea typeface="微軟正黑體" panose="020B0604030504040204" pitchFamily="34" charset="-120"/>
                        </a:rPr>
                        <a:t>曲線</a:t>
                      </a:r>
                    </a:p>
                  </a:txBody>
                  <a:tcPr marL="6853" marR="6853" marT="68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352974"/>
                  </a:ext>
                </a:extLst>
              </a:tr>
            </a:tbl>
          </a:graphicData>
        </a:graphic>
      </p:graphicFrame>
    </p:spTree>
    <p:extLst>
      <p:ext uri="{BB962C8B-B14F-4D97-AF65-F5344CB8AC3E}">
        <p14:creationId xmlns:p14="http://schemas.microsoft.com/office/powerpoint/2010/main" val="3108053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1392700"/>
            <a:ext cx="2895344"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眼睛移動的分析</a:t>
            </a:r>
            <a:endParaRPr lang="zh-TW" altLang="en-US"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sp>
        <p:nvSpPr>
          <p:cNvPr id="17" name="矩形 16">
            <a:extLst>
              <a:ext uri="{FF2B5EF4-FFF2-40B4-BE49-F238E27FC236}">
                <a16:creationId xmlns:a16="http://schemas.microsoft.com/office/drawing/2014/main" id="{763A3033-31CA-4BB2-8AFD-A258BC1EF39B}"/>
              </a:ext>
            </a:extLst>
          </p:cNvPr>
          <p:cNvSpPr/>
          <p:nvPr/>
        </p:nvSpPr>
        <p:spPr>
          <a:xfrm>
            <a:off x="278147" y="2059502"/>
            <a:ext cx="11286836"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主要在檢查年輕新手是否沿著不太重要的</a:t>
            </a:r>
            <a:r>
              <a:rPr lang="en-US" altLang="zh-TW" sz="2800" b="1" dirty="0">
                <a:solidFill>
                  <a:prstClr val="black"/>
                </a:solidFill>
                <a:latin typeface="微軟正黑體" panose="020B0604030504040204" pitchFamily="34" charset="-120"/>
                <a:ea typeface="微軟正黑體" panose="020B0604030504040204" pitchFamily="34" charset="-120"/>
              </a:rPr>
              <a:t>Y</a:t>
            </a:r>
            <a:r>
              <a:rPr lang="zh-TW" altLang="en-US" sz="2800" b="1" dirty="0">
                <a:solidFill>
                  <a:prstClr val="black"/>
                </a:solidFill>
                <a:latin typeface="微軟正黑體" panose="020B0604030504040204" pitchFamily="34" charset="-120"/>
                <a:ea typeface="微軟正黑體" panose="020B0604030504040204" pitchFamily="34" charset="-120"/>
              </a:rPr>
              <a:t>軸進行較多注視</a:t>
            </a:r>
            <a:r>
              <a:rPr lang="en-US" altLang="zh-TW" sz="2800" b="1" dirty="0">
                <a:solidFill>
                  <a:prstClr val="black"/>
                </a:solidFill>
                <a:latin typeface="微軟正黑體" panose="020B0604030504040204" pitchFamily="34" charset="-120"/>
                <a:ea typeface="微軟正黑體" panose="020B0604030504040204" pitchFamily="34" charset="-120"/>
              </a:rPr>
              <a:t>(Underwood, 2007)</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dirty="0"/>
          </a:p>
        </p:txBody>
      </p:sp>
      <p:sp>
        <p:nvSpPr>
          <p:cNvPr id="18" name="矩形 17">
            <a:extLst>
              <a:ext uri="{FF2B5EF4-FFF2-40B4-BE49-F238E27FC236}">
                <a16:creationId xmlns:a16="http://schemas.microsoft.com/office/drawing/2014/main" id="{A4AF60AB-71D6-4950-A5DA-B68011028AE4}"/>
              </a:ext>
            </a:extLst>
          </p:cNvPr>
          <p:cNvSpPr/>
          <p:nvPr/>
        </p:nvSpPr>
        <p:spPr>
          <a:xfrm>
            <a:off x="0" y="2985604"/>
            <a:ext cx="1164939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分析了幾種相關的測量值：</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注視點的數量</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眼睛搜索的分佈範圍</a:t>
            </a:r>
            <a:endParaRPr lang="en-US" altLang="zh-TW" sz="2800" b="1" dirty="0">
              <a:solidFill>
                <a:prstClr val="black"/>
              </a:solidFill>
              <a:highlight>
                <a:srgbClr val="F5B487"/>
              </a:highlight>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只有眼睛搜索的分佈範圍在駕駛者類型之間產生顯著差異</a:t>
            </a:r>
            <a:endParaRPr lang="zh-TW" altLang="en-US" dirty="0"/>
          </a:p>
        </p:txBody>
      </p:sp>
      <p:sp>
        <p:nvSpPr>
          <p:cNvPr id="10" name="矩形 9">
            <a:extLst>
              <a:ext uri="{FF2B5EF4-FFF2-40B4-BE49-F238E27FC236}">
                <a16:creationId xmlns:a16="http://schemas.microsoft.com/office/drawing/2014/main" id="{9BBE020A-48FA-44E8-A20B-2815E5A29814}"/>
              </a:ext>
            </a:extLst>
          </p:cNvPr>
          <p:cNvSpPr/>
          <p:nvPr/>
        </p:nvSpPr>
        <p:spPr>
          <a:xfrm>
            <a:off x="0" y="4075472"/>
            <a:ext cx="12021015" cy="2739211"/>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應用線性混和模型，在交通環境</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城市、住宅區</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和駕駛者型態</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新手、有經驗、計程車司機</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，對於眼睛搜索的分佈範圍有顯著的差異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3200" dirty="0">
                <a:solidFill>
                  <a:srgbClr val="2E2E2E"/>
                </a:solidFill>
                <a:latin typeface="NexusSerif"/>
              </a:rPr>
              <a:t>(</a:t>
            </a:r>
            <a:r>
              <a:rPr lang="en-US" altLang="zh-TW" sz="3200" i="1" dirty="0">
                <a:solidFill>
                  <a:srgbClr val="2E2E2E"/>
                </a:solidFill>
                <a:latin typeface="NexusSerif"/>
              </a:rPr>
              <a:t>F</a:t>
            </a:r>
            <a:r>
              <a:rPr lang="en-US" altLang="zh-TW" sz="3200" baseline="-25000" dirty="0">
                <a:solidFill>
                  <a:srgbClr val="2E2E2E"/>
                </a:solidFill>
                <a:latin typeface="NexusSerif"/>
              </a:rPr>
              <a:t>1, 390.34</a:t>
            </a:r>
            <a:r>
              <a:rPr lang="en-US" altLang="zh-TW" sz="3200" dirty="0">
                <a:solidFill>
                  <a:srgbClr val="2E2E2E"/>
                </a:solidFill>
                <a:latin typeface="NexusSerif"/>
              </a:rPr>
              <a:t> = 16.13, </a:t>
            </a:r>
            <a:r>
              <a:rPr lang="en-US" altLang="zh-TW" sz="3200" i="1" dirty="0">
                <a:solidFill>
                  <a:srgbClr val="2E2E2E"/>
                </a:solidFill>
                <a:latin typeface="NexusSerif"/>
              </a:rPr>
              <a:t>p</a:t>
            </a:r>
            <a:r>
              <a:rPr lang="en-US" altLang="zh-TW" sz="3200" dirty="0">
                <a:solidFill>
                  <a:srgbClr val="2E2E2E"/>
                </a:solidFill>
                <a:latin typeface="NexusSerif"/>
              </a:rPr>
              <a:t> &lt; 0.01; </a:t>
            </a:r>
            <a:r>
              <a:rPr lang="en-US" altLang="zh-TW" sz="3200" i="1" dirty="0">
                <a:solidFill>
                  <a:srgbClr val="2E2E2E"/>
                </a:solidFill>
                <a:latin typeface="NexusSerif"/>
              </a:rPr>
              <a:t>F</a:t>
            </a:r>
            <a:r>
              <a:rPr lang="en-US" altLang="zh-TW" sz="3200" baseline="-25000" dirty="0">
                <a:solidFill>
                  <a:srgbClr val="2E2E2E"/>
                </a:solidFill>
                <a:latin typeface="NexusSerif"/>
              </a:rPr>
              <a:t>2, 41.084</a:t>
            </a:r>
            <a:r>
              <a:rPr lang="en-US" altLang="zh-TW" sz="3200" dirty="0">
                <a:solidFill>
                  <a:srgbClr val="2E2E2E"/>
                </a:solidFill>
                <a:latin typeface="NexusSerif"/>
              </a:rPr>
              <a:t> = 3.56, </a:t>
            </a:r>
            <a:r>
              <a:rPr lang="en-US" altLang="zh-TW" sz="3200" i="1" dirty="0">
                <a:solidFill>
                  <a:srgbClr val="2E2E2E"/>
                </a:solidFill>
                <a:latin typeface="NexusSerif"/>
              </a:rPr>
              <a:t>p</a:t>
            </a:r>
            <a:r>
              <a:rPr lang="en-US" altLang="zh-TW" sz="3200" dirty="0">
                <a:solidFill>
                  <a:srgbClr val="2E2E2E"/>
                </a:solidFill>
                <a:latin typeface="NexusSerif"/>
              </a:rPr>
              <a:t> &lt; 0.05)</a:t>
            </a:r>
          </a:p>
          <a:p>
            <a:pPr marL="514350" indent="-51435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城市環境產生的垂直搜索範圍，比住宅區環境還要小</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計程車司機和有經驗司機的垂直搜索範圍都比新手駕駛者還小（</a:t>
            </a:r>
            <a:r>
              <a:rPr lang="en-US" altLang="zh-TW" sz="2800" b="1" dirty="0">
                <a:solidFill>
                  <a:prstClr val="black"/>
                </a:solidFill>
                <a:latin typeface="微軟正黑體" panose="020B0604030504040204" pitchFamily="34" charset="-120"/>
                <a:ea typeface="微軟正黑體" panose="020B0604030504040204" pitchFamily="34" charset="-120"/>
              </a:rPr>
              <a:t>p  &lt;  .1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計程車司機和有經驗司機的垂直搜索範圍，沒有顯著差異</a:t>
            </a:r>
          </a:p>
        </p:txBody>
      </p:sp>
    </p:spTree>
    <p:extLst>
      <p:ext uri="{BB962C8B-B14F-4D97-AF65-F5344CB8AC3E}">
        <p14:creationId xmlns:p14="http://schemas.microsoft.com/office/powerpoint/2010/main" val="176756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1392700"/>
            <a:ext cx="5029833"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事件的分析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物化的危害分析</a:t>
            </a:r>
            <a:endParaRPr lang="zh-TW" altLang="en-US"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sp>
        <p:nvSpPr>
          <p:cNvPr id="17" name="矩形 16">
            <a:extLst>
              <a:ext uri="{FF2B5EF4-FFF2-40B4-BE49-F238E27FC236}">
                <a16:creationId xmlns:a16="http://schemas.microsoft.com/office/drawing/2014/main" id="{763A3033-31CA-4BB2-8AFD-A258BC1EF39B}"/>
              </a:ext>
            </a:extLst>
          </p:cNvPr>
          <p:cNvSpPr/>
          <p:nvPr/>
        </p:nvSpPr>
        <p:spPr>
          <a:xfrm>
            <a:off x="278147" y="2059502"/>
            <a:ext cx="11286836"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對於會發生危害的反應敏感性，在</a:t>
            </a:r>
            <a:r>
              <a:rPr lang="en-US" altLang="zh-TW" sz="2800" b="1" dirty="0">
                <a:solidFill>
                  <a:prstClr val="black"/>
                </a:solidFill>
                <a:latin typeface="微軟正黑體" panose="020B0604030504040204" pitchFamily="34" charset="-120"/>
                <a:ea typeface="微軟正黑體" panose="020B0604030504040204" pitchFamily="34" charset="-120"/>
              </a:rPr>
              <a:t>M7</a:t>
            </a:r>
            <a:r>
              <a:rPr lang="zh-TW" altLang="en-US" sz="2800" b="1" dirty="0">
                <a:solidFill>
                  <a:prstClr val="black"/>
                </a:solidFill>
                <a:latin typeface="微軟正黑體" panose="020B0604030504040204" pitchFamily="34" charset="-120"/>
                <a:ea typeface="微軟正黑體" panose="020B0604030504040204" pitchFamily="34" charset="-120"/>
              </a:rPr>
              <a:t>影片</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市區實際發生的危害</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中，與行人相關的事件，在各個駕駛者種類之間產生最大的反應</a:t>
            </a:r>
            <a:endParaRPr lang="zh-TW" altLang="en-US" dirty="0"/>
          </a:p>
        </p:txBody>
      </p:sp>
      <p:sp>
        <p:nvSpPr>
          <p:cNvPr id="18" name="矩形 17">
            <a:extLst>
              <a:ext uri="{FF2B5EF4-FFF2-40B4-BE49-F238E27FC236}">
                <a16:creationId xmlns:a16="http://schemas.microsoft.com/office/drawing/2014/main" id="{A4AF60AB-71D6-4950-A5DA-B68011028AE4}"/>
              </a:ext>
            </a:extLst>
          </p:cNvPr>
          <p:cNvSpPr/>
          <p:nvPr/>
        </p:nvSpPr>
        <p:spPr>
          <a:xfrm>
            <a:off x="264456" y="2983295"/>
            <a:ext cx="11649397"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大多數新手駕駛員在行人可見的時候才做出反應（</a:t>
            </a:r>
            <a:r>
              <a:rPr lang="en-US" altLang="zh-TW" sz="2800" b="1" dirty="0">
                <a:solidFill>
                  <a:prstClr val="black"/>
                </a:solidFill>
                <a:latin typeface="微軟正黑體" panose="020B0604030504040204" pitchFamily="34" charset="-120"/>
                <a:ea typeface="微軟正黑體" panose="020B0604030504040204" pitchFamily="34" charset="-120"/>
              </a:rPr>
              <a:t>M7_E5</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dirty="0"/>
          </a:p>
        </p:txBody>
      </p:sp>
      <p:pic>
        <p:nvPicPr>
          <p:cNvPr id="2" name="圖片 1">
            <a:extLst>
              <a:ext uri="{FF2B5EF4-FFF2-40B4-BE49-F238E27FC236}">
                <a16:creationId xmlns:a16="http://schemas.microsoft.com/office/drawing/2014/main" id="{1E8F25DB-BB07-469E-9098-C988BD0175AD}"/>
              </a:ext>
            </a:extLst>
          </p:cNvPr>
          <p:cNvPicPr>
            <a:picLocks noChangeAspect="1"/>
          </p:cNvPicPr>
          <p:nvPr/>
        </p:nvPicPr>
        <p:blipFill>
          <a:blip r:embed="rId3"/>
          <a:stretch>
            <a:fillRect/>
          </a:stretch>
        </p:blipFill>
        <p:spPr>
          <a:xfrm>
            <a:off x="0" y="4183496"/>
            <a:ext cx="12192000" cy="1992186"/>
          </a:xfrm>
          <a:prstGeom prst="rect">
            <a:avLst/>
          </a:prstGeom>
        </p:spPr>
      </p:pic>
      <p:sp>
        <p:nvSpPr>
          <p:cNvPr id="3" name="矩形 2">
            <a:extLst>
              <a:ext uri="{FF2B5EF4-FFF2-40B4-BE49-F238E27FC236}">
                <a16:creationId xmlns:a16="http://schemas.microsoft.com/office/drawing/2014/main" id="{729A7168-A443-426D-9D6F-03EC357ED85D}"/>
              </a:ext>
            </a:extLst>
          </p:cNvPr>
          <p:cNvSpPr/>
          <p:nvPr/>
        </p:nvSpPr>
        <p:spPr>
          <a:xfrm>
            <a:off x="7777846" y="5444858"/>
            <a:ext cx="1405054" cy="327527"/>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a:extLst>
              <a:ext uri="{FF2B5EF4-FFF2-40B4-BE49-F238E27FC236}">
                <a16:creationId xmlns:a16="http://schemas.microsoft.com/office/drawing/2014/main" id="{F794D986-06AA-4B14-A32C-BC6D188914AA}"/>
              </a:ext>
            </a:extLst>
          </p:cNvPr>
          <p:cNvSpPr/>
          <p:nvPr/>
        </p:nvSpPr>
        <p:spPr>
          <a:xfrm>
            <a:off x="278147" y="3465599"/>
            <a:ext cx="11649397"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大多數計程車司機在行人還被遮擋住的時候就已經做出反應（</a:t>
            </a:r>
            <a:r>
              <a:rPr lang="en-US" altLang="zh-TW" sz="2800" b="1" dirty="0">
                <a:solidFill>
                  <a:prstClr val="black"/>
                </a:solidFill>
                <a:latin typeface="微軟正黑體" panose="020B0604030504040204" pitchFamily="34" charset="-120"/>
                <a:ea typeface="微軟正黑體" panose="020B0604030504040204" pitchFamily="34" charset="-120"/>
              </a:rPr>
              <a:t>M7_E4</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dirty="0"/>
          </a:p>
        </p:txBody>
      </p:sp>
      <p:sp>
        <p:nvSpPr>
          <p:cNvPr id="12" name="矩形 11">
            <a:extLst>
              <a:ext uri="{FF2B5EF4-FFF2-40B4-BE49-F238E27FC236}">
                <a16:creationId xmlns:a16="http://schemas.microsoft.com/office/drawing/2014/main" id="{A3D81E1E-0565-48E1-8CE1-28EB0E298A26}"/>
              </a:ext>
            </a:extLst>
          </p:cNvPr>
          <p:cNvSpPr/>
          <p:nvPr/>
        </p:nvSpPr>
        <p:spPr>
          <a:xfrm>
            <a:off x="5034646" y="5727781"/>
            <a:ext cx="1405054" cy="327527"/>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873231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sp>
        <p:nvSpPr>
          <p:cNvPr id="11" name="矩形 10">
            <a:extLst>
              <a:ext uri="{FF2B5EF4-FFF2-40B4-BE49-F238E27FC236}">
                <a16:creationId xmlns:a16="http://schemas.microsoft.com/office/drawing/2014/main" id="{F794D986-06AA-4B14-A32C-BC6D188914AA}"/>
              </a:ext>
            </a:extLst>
          </p:cNvPr>
          <p:cNvSpPr/>
          <p:nvPr/>
        </p:nvSpPr>
        <p:spPr>
          <a:xfrm>
            <a:off x="150354" y="2972310"/>
            <a:ext cx="11986018" cy="1015663"/>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駕駛者型態和十字路口型態</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可控制和不可控制</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兩種之間都有顯著的關係</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l-GR" altLang="zh-TW" sz="3200" i="1" dirty="0">
                <a:solidFill>
                  <a:srgbClr val="2E2E2E"/>
                </a:solidFill>
                <a:latin typeface="NexusSerif"/>
              </a:rPr>
              <a:t>χ</a:t>
            </a:r>
            <a:r>
              <a:rPr lang="el-GR" altLang="zh-TW" sz="3200" baseline="-25000" dirty="0">
                <a:solidFill>
                  <a:srgbClr val="2E2E2E"/>
                </a:solidFill>
                <a:latin typeface="NexusSerif"/>
              </a:rPr>
              <a:t>2</a:t>
            </a:r>
            <a:r>
              <a:rPr lang="el-GR" altLang="zh-TW" sz="3200" dirty="0">
                <a:solidFill>
                  <a:srgbClr val="2E2E2E"/>
                </a:solidFill>
                <a:latin typeface="NexusSerif"/>
              </a:rPr>
              <a:t> = 11.51, </a:t>
            </a:r>
            <a:r>
              <a:rPr lang="en-US" altLang="zh-TW" sz="3200" i="1" dirty="0">
                <a:solidFill>
                  <a:srgbClr val="2E2E2E"/>
                </a:solidFill>
                <a:latin typeface="NexusSerif"/>
              </a:rPr>
              <a:t>p</a:t>
            </a:r>
            <a:r>
              <a:rPr lang="en-US" altLang="zh-TW" sz="3200" dirty="0">
                <a:solidFill>
                  <a:srgbClr val="2E2E2E"/>
                </a:solidFill>
                <a:latin typeface="NexusSerif"/>
              </a:rPr>
              <a:t> &lt; 0.01;  </a:t>
            </a:r>
            <a:r>
              <a:rPr lang="el-GR" altLang="zh-TW" sz="3200" i="1" dirty="0">
                <a:solidFill>
                  <a:srgbClr val="2E2E2E"/>
                </a:solidFill>
                <a:latin typeface="NexusSerif"/>
              </a:rPr>
              <a:t>χ</a:t>
            </a:r>
            <a:r>
              <a:rPr lang="el-GR" altLang="zh-TW" sz="3200" baseline="-25000" dirty="0">
                <a:solidFill>
                  <a:srgbClr val="2E2E2E"/>
                </a:solidFill>
                <a:latin typeface="NexusSerif"/>
              </a:rPr>
              <a:t>1</a:t>
            </a:r>
            <a:r>
              <a:rPr lang="el-GR" altLang="zh-TW" sz="3200" dirty="0">
                <a:solidFill>
                  <a:srgbClr val="2E2E2E"/>
                </a:solidFill>
                <a:latin typeface="NexusSerif"/>
              </a:rPr>
              <a:t> = 44.76, </a:t>
            </a:r>
            <a:r>
              <a:rPr lang="en-US" altLang="zh-TW" sz="3200" i="1" dirty="0">
                <a:solidFill>
                  <a:srgbClr val="2E2E2E"/>
                </a:solidFill>
                <a:latin typeface="NexusSerif"/>
              </a:rPr>
              <a:t>p</a:t>
            </a:r>
            <a:r>
              <a:rPr lang="en-US" altLang="zh-TW" sz="3200" dirty="0">
                <a:solidFill>
                  <a:srgbClr val="2E2E2E"/>
                </a:solidFill>
                <a:latin typeface="NexusSerif"/>
              </a:rPr>
              <a:t> &lt; 0.01)</a:t>
            </a:r>
            <a:endParaRPr lang="zh-TW" altLang="en-US" dirty="0"/>
          </a:p>
        </p:txBody>
      </p:sp>
      <p:sp>
        <p:nvSpPr>
          <p:cNvPr id="15" name="矩形 14">
            <a:extLst>
              <a:ext uri="{FF2B5EF4-FFF2-40B4-BE49-F238E27FC236}">
                <a16:creationId xmlns:a16="http://schemas.microsoft.com/office/drawing/2014/main" id="{BC305BC7-DED3-40B4-B9D6-FB977A6F15B4}"/>
              </a:ext>
            </a:extLst>
          </p:cNvPr>
          <p:cNvSpPr/>
          <p:nvPr/>
        </p:nvSpPr>
        <p:spPr>
          <a:xfrm>
            <a:off x="271301" y="4294625"/>
            <a:ext cx="11649397"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計程車司機把十字路口設定為危險的機會比新手駕駛者高</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有經驗駕駛者介在其他兩個群組之間，但與這兩組之間也沒有差異</a:t>
            </a:r>
            <a:endParaRPr lang="zh-TW" altLang="en-US" dirty="0"/>
          </a:p>
        </p:txBody>
      </p:sp>
      <p:sp>
        <p:nvSpPr>
          <p:cNvPr id="21" name="矩形 20">
            <a:extLst>
              <a:ext uri="{FF2B5EF4-FFF2-40B4-BE49-F238E27FC236}">
                <a16:creationId xmlns:a16="http://schemas.microsoft.com/office/drawing/2014/main" id="{B10BDF47-5F4D-47BF-8CB2-55F333FF3644}"/>
              </a:ext>
            </a:extLst>
          </p:cNvPr>
          <p:cNvSpPr/>
          <p:nvPr/>
        </p:nvSpPr>
        <p:spPr>
          <a:xfrm>
            <a:off x="278147" y="1392700"/>
            <a:ext cx="5029833"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事件的分析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潛在的危害分析</a:t>
            </a:r>
            <a:endParaRPr lang="zh-TW" altLang="en-US" dirty="0"/>
          </a:p>
        </p:txBody>
      </p:sp>
    </p:spTree>
    <p:extLst>
      <p:ext uri="{BB962C8B-B14F-4D97-AF65-F5344CB8AC3E}">
        <p14:creationId xmlns:p14="http://schemas.microsoft.com/office/powerpoint/2010/main" val="783682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3972562"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實際的危害識別任務</a:t>
            </a:r>
            <a:endParaRPr lang="zh-TW" altLang="en-US" dirty="0"/>
          </a:p>
        </p:txBody>
      </p:sp>
      <p:sp>
        <p:nvSpPr>
          <p:cNvPr id="9" name="矩形 8">
            <a:extLst>
              <a:ext uri="{FF2B5EF4-FFF2-40B4-BE49-F238E27FC236}">
                <a16:creationId xmlns:a16="http://schemas.microsoft.com/office/drawing/2014/main" id="{79261EB3-433B-4559-826A-12EF64FEF157}"/>
              </a:ext>
            </a:extLst>
          </p:cNvPr>
          <p:cNvSpPr/>
          <p:nvPr/>
        </p:nvSpPr>
        <p:spPr>
          <a:xfrm>
            <a:off x="0" y="2239085"/>
            <a:ext cx="11649397" cy="1015663"/>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駕駛者型態和十字路口型態之間的相互作用也有顯著的關係</a:t>
            </a:r>
            <a:endParaRPr lang="en-US" altLang="zh-TW" sz="2800" b="1" dirty="0">
              <a:solidFill>
                <a:prstClr val="black"/>
              </a:solidFill>
              <a:latin typeface="微軟正黑體" panose="020B0604030504040204" pitchFamily="34" charset="-120"/>
              <a:ea typeface="微軟正黑體" panose="020B0604030504040204" pitchFamily="34" charset="-120"/>
            </a:endParaRPr>
          </a:p>
          <a:p>
            <a:r>
              <a:rPr lang="zh-TW" altLang="en-US" sz="2800" i="1" dirty="0">
                <a:solidFill>
                  <a:srgbClr val="2E2E2E"/>
                </a:solidFill>
                <a:latin typeface="NexusSerif"/>
              </a:rPr>
              <a:t>      </a:t>
            </a:r>
            <a:r>
              <a:rPr lang="el-GR" altLang="zh-TW" sz="3200" i="1" dirty="0">
                <a:solidFill>
                  <a:srgbClr val="2E2E2E"/>
                </a:solidFill>
                <a:latin typeface="NexusSerif"/>
              </a:rPr>
              <a:t>χ</a:t>
            </a:r>
            <a:r>
              <a:rPr lang="el-GR" altLang="zh-TW" sz="3200" baseline="-25000" dirty="0">
                <a:solidFill>
                  <a:srgbClr val="2E2E2E"/>
                </a:solidFill>
                <a:latin typeface="NexusSerif"/>
              </a:rPr>
              <a:t>2</a:t>
            </a:r>
            <a:r>
              <a:rPr lang="el-GR" altLang="zh-TW" sz="3200" dirty="0">
                <a:solidFill>
                  <a:srgbClr val="2E2E2E"/>
                </a:solidFill>
                <a:latin typeface="NexusSerif"/>
              </a:rPr>
              <a:t> = 8.25, </a:t>
            </a:r>
            <a:r>
              <a:rPr lang="en-US" altLang="zh-TW" sz="3200" i="1" dirty="0">
                <a:solidFill>
                  <a:srgbClr val="2E2E2E"/>
                </a:solidFill>
                <a:latin typeface="NexusSerif"/>
              </a:rPr>
              <a:t>p</a:t>
            </a:r>
            <a:r>
              <a:rPr lang="en-US" altLang="zh-TW" sz="3200" dirty="0">
                <a:solidFill>
                  <a:srgbClr val="2E2E2E"/>
                </a:solidFill>
                <a:latin typeface="NexusSerif"/>
              </a:rPr>
              <a:t> &lt; 0.02</a:t>
            </a:r>
            <a:endParaRPr lang="zh-TW" altLang="en-US" dirty="0"/>
          </a:p>
        </p:txBody>
      </p:sp>
      <p:sp>
        <p:nvSpPr>
          <p:cNvPr id="10" name="矩形 9">
            <a:extLst>
              <a:ext uri="{FF2B5EF4-FFF2-40B4-BE49-F238E27FC236}">
                <a16:creationId xmlns:a16="http://schemas.microsoft.com/office/drawing/2014/main" id="{291D5AAE-4969-4014-9D26-DB4A2E73C0AA}"/>
              </a:ext>
            </a:extLst>
          </p:cNvPr>
          <p:cNvSpPr/>
          <p:nvPr/>
        </p:nvSpPr>
        <p:spPr>
          <a:xfrm>
            <a:off x="72165" y="3273887"/>
            <a:ext cx="6596264" cy="2246769"/>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當十字路口不受控制時</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計程車司機比新手駕駛員更有可能做出反應（</a:t>
            </a:r>
            <a:r>
              <a:rPr lang="en-US" altLang="zh-TW" sz="2800" b="1" dirty="0">
                <a:solidFill>
                  <a:prstClr val="black"/>
                </a:solidFill>
                <a:latin typeface="微軟正黑體" panose="020B0604030504040204" pitchFamily="34" charset="-120"/>
                <a:ea typeface="微軟正黑體" panose="020B0604030504040204" pitchFamily="34" charset="-120"/>
              </a:rPr>
              <a:t>p  &lt;  0.01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有經驗的駕駛員與其他兩組之間沒有差異</a:t>
            </a:r>
            <a:endParaRPr lang="zh-TW" altLang="en-US" dirty="0"/>
          </a:p>
        </p:txBody>
      </p:sp>
      <p:sp>
        <p:nvSpPr>
          <p:cNvPr id="12" name="矩形 11">
            <a:extLst>
              <a:ext uri="{FF2B5EF4-FFF2-40B4-BE49-F238E27FC236}">
                <a16:creationId xmlns:a16="http://schemas.microsoft.com/office/drawing/2014/main" id="{AF95BFA7-20FF-4A40-ACAE-33B421FF16E2}"/>
              </a:ext>
            </a:extLst>
          </p:cNvPr>
          <p:cNvSpPr/>
          <p:nvPr/>
        </p:nvSpPr>
        <p:spPr>
          <a:xfrm>
            <a:off x="278147" y="1392700"/>
            <a:ext cx="5029833" cy="523220"/>
          </a:xfrm>
          <a:prstGeom prst="rect">
            <a:avLst/>
          </a:prstGeom>
          <a:ln w="38100">
            <a:solidFill>
              <a:schemeClr val="accent2">
                <a:lumMod val="75000"/>
              </a:schemeClr>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事件的分析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潛在的危害分析</a:t>
            </a:r>
            <a:endParaRPr lang="zh-TW" altLang="en-US" dirty="0"/>
          </a:p>
        </p:txBody>
      </p:sp>
      <p:pic>
        <p:nvPicPr>
          <p:cNvPr id="4" name="圖片 3">
            <a:extLst>
              <a:ext uri="{FF2B5EF4-FFF2-40B4-BE49-F238E27FC236}">
                <a16:creationId xmlns:a16="http://schemas.microsoft.com/office/drawing/2014/main" id="{4338A27C-C34C-422F-9715-840A3ED00E2C}"/>
              </a:ext>
            </a:extLst>
          </p:cNvPr>
          <p:cNvPicPr>
            <a:picLocks noChangeAspect="1"/>
          </p:cNvPicPr>
          <p:nvPr/>
        </p:nvPicPr>
        <p:blipFill>
          <a:blip r:embed="rId3"/>
          <a:stretch>
            <a:fillRect/>
          </a:stretch>
        </p:blipFill>
        <p:spPr>
          <a:xfrm>
            <a:off x="6749907" y="2943922"/>
            <a:ext cx="5442093" cy="3914077"/>
          </a:xfrm>
          <a:prstGeom prst="rect">
            <a:avLst/>
          </a:prstGeom>
        </p:spPr>
      </p:pic>
      <p:sp>
        <p:nvSpPr>
          <p:cNvPr id="14" name="矩形 13">
            <a:extLst>
              <a:ext uri="{FF2B5EF4-FFF2-40B4-BE49-F238E27FC236}">
                <a16:creationId xmlns:a16="http://schemas.microsoft.com/office/drawing/2014/main" id="{3B27B9BD-14DB-4DFB-ACCD-5FEDEFEFF0DD}"/>
              </a:ext>
            </a:extLst>
          </p:cNvPr>
          <p:cNvSpPr/>
          <p:nvPr/>
        </p:nvSpPr>
        <p:spPr>
          <a:xfrm>
            <a:off x="0" y="5520656"/>
            <a:ext cx="6749908" cy="1384995"/>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當十字路口受控制時，駕駛者型態之間沒有差異，表示他們做出反應的可能性大約相同。</a:t>
            </a:r>
            <a:endParaRPr lang="zh-TW" altLang="en-US" dirty="0"/>
          </a:p>
        </p:txBody>
      </p:sp>
    </p:spTree>
    <p:extLst>
      <p:ext uri="{BB962C8B-B14F-4D97-AF65-F5344CB8AC3E}">
        <p14:creationId xmlns:p14="http://schemas.microsoft.com/office/powerpoint/2010/main" val="3848534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圓角 5">
            <a:extLst>
              <a:ext uri="{FF2B5EF4-FFF2-40B4-BE49-F238E27FC236}">
                <a16:creationId xmlns:a16="http://schemas.microsoft.com/office/drawing/2014/main" id="{2ABBB75C-2428-40FD-8D63-C55806992EB8}"/>
              </a:ext>
            </a:extLst>
          </p:cNvPr>
          <p:cNvSpPr/>
          <p:nvPr/>
        </p:nvSpPr>
        <p:spPr>
          <a:xfrm>
            <a:off x="2793063" y="5364052"/>
            <a:ext cx="6133164" cy="624468"/>
          </a:xfrm>
          <a:prstGeom prst="roundRect">
            <a:avLst/>
          </a:prstGeom>
          <a:solidFill>
            <a:srgbClr val="F9B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 危害分類任務</a:t>
            </a:r>
            <a:endParaRPr lang="zh-TW" altLang="en-US" dirty="0"/>
          </a:p>
        </p:txBody>
      </p:sp>
      <p:sp>
        <p:nvSpPr>
          <p:cNvPr id="9" name="矩形 8">
            <a:extLst>
              <a:ext uri="{FF2B5EF4-FFF2-40B4-BE49-F238E27FC236}">
                <a16:creationId xmlns:a16="http://schemas.microsoft.com/office/drawing/2014/main" id="{79261EB3-433B-4559-826A-12EF64FEF157}"/>
              </a:ext>
            </a:extLst>
          </p:cNvPr>
          <p:cNvSpPr/>
          <p:nvPr/>
        </p:nvSpPr>
        <p:spPr>
          <a:xfrm>
            <a:off x="1588921" y="2237143"/>
            <a:ext cx="8296506"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根據先前研究中，定義了三種可能的分類標準：</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相似的危險因素</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相似的環境特徵</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相似的碰撞感知時間</a:t>
            </a:r>
            <a:endParaRPr lang="zh-TW" altLang="en-US" dirty="0"/>
          </a:p>
        </p:txBody>
      </p:sp>
      <p:sp>
        <p:nvSpPr>
          <p:cNvPr id="14" name="矩形 13">
            <a:extLst>
              <a:ext uri="{FF2B5EF4-FFF2-40B4-BE49-F238E27FC236}">
                <a16:creationId xmlns:a16="http://schemas.microsoft.com/office/drawing/2014/main" id="{3B27B9BD-14DB-4DFB-ACCD-5FEDEFEFF0DD}"/>
              </a:ext>
            </a:extLst>
          </p:cNvPr>
          <p:cNvSpPr/>
          <p:nvPr/>
        </p:nvSpPr>
        <p:spPr>
          <a:xfrm>
            <a:off x="2973563" y="5465300"/>
            <a:ext cx="5772163"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依據這</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個標準對參與者們進行分類</a:t>
            </a:r>
            <a:endParaRPr lang="zh-TW" altLang="en-US" dirty="0"/>
          </a:p>
        </p:txBody>
      </p:sp>
      <p:cxnSp>
        <p:nvCxnSpPr>
          <p:cNvPr id="3" name="直線單箭頭接點 2">
            <a:extLst>
              <a:ext uri="{FF2B5EF4-FFF2-40B4-BE49-F238E27FC236}">
                <a16:creationId xmlns:a16="http://schemas.microsoft.com/office/drawing/2014/main" id="{E327546E-F26D-45F4-B6FC-6463D7E28902}"/>
              </a:ext>
            </a:extLst>
          </p:cNvPr>
          <p:cNvCxnSpPr>
            <a:cxnSpLocks/>
          </p:cNvCxnSpPr>
          <p:nvPr/>
        </p:nvCxnSpPr>
        <p:spPr>
          <a:xfrm>
            <a:off x="5737174" y="4282068"/>
            <a:ext cx="0" cy="624468"/>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5308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75278" y="1563480"/>
            <a:ext cx="1631219"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危害意識</a:t>
            </a: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398301" y="2287602"/>
            <a:ext cx="11198967"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瀏覽道路上危險和潛在危險的能力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圓角 1">
            <a:extLst>
              <a:ext uri="{FF2B5EF4-FFF2-40B4-BE49-F238E27FC236}">
                <a16:creationId xmlns:a16="http://schemas.microsoft.com/office/drawing/2014/main" id="{77B47EB0-2CD1-4C60-BCFC-918439E404CD}"/>
              </a:ext>
            </a:extLst>
          </p:cNvPr>
          <p:cNvSpPr/>
          <p:nvPr/>
        </p:nvSpPr>
        <p:spPr>
          <a:xfrm>
            <a:off x="175278" y="1563480"/>
            <a:ext cx="1631219" cy="523220"/>
          </a:xfrm>
          <a:prstGeom prst="roundRect">
            <a:avLst/>
          </a:prstGeom>
          <a:noFill/>
          <a:ln w="57150">
            <a:solidFill>
              <a:srgbClr val="F2A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id="{5F884DD0-F203-4114-917F-AC5F681E3880}"/>
              </a:ext>
            </a:extLst>
          </p:cNvPr>
          <p:cNvSpPr/>
          <p:nvPr/>
        </p:nvSpPr>
        <p:spPr>
          <a:xfrm>
            <a:off x="398301" y="2905052"/>
            <a:ext cx="11198967"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在此過程中，駕駛者必須在任何時刻識別危險，以防止撞車的可能性。</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CD264A91-B07F-49C3-A2E2-76EA3CB30B85}"/>
              </a:ext>
            </a:extLst>
          </p:cNvPr>
          <p:cNvSpPr/>
          <p:nvPr/>
        </p:nvSpPr>
        <p:spPr>
          <a:xfrm>
            <a:off x="175277" y="5254090"/>
            <a:ext cx="1631219"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風險感知</a:t>
            </a:r>
          </a:p>
        </p:txBody>
      </p:sp>
      <p:sp>
        <p:nvSpPr>
          <p:cNvPr id="10" name="矩形 9">
            <a:extLst>
              <a:ext uri="{FF2B5EF4-FFF2-40B4-BE49-F238E27FC236}">
                <a16:creationId xmlns:a16="http://schemas.microsoft.com/office/drawing/2014/main" id="{F9AF33FA-DC3C-484A-AB8B-D1D02A44EBC8}"/>
              </a:ext>
            </a:extLst>
          </p:cNvPr>
          <p:cNvSpPr/>
          <p:nvPr/>
        </p:nvSpPr>
        <p:spPr>
          <a:xfrm>
            <a:off x="398301" y="5978940"/>
            <a:ext cx="11198967"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駕駛者應對某一駕駛情況時，所採取適當行動的主觀評估。</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圓角 10">
            <a:extLst>
              <a:ext uri="{FF2B5EF4-FFF2-40B4-BE49-F238E27FC236}">
                <a16:creationId xmlns:a16="http://schemas.microsoft.com/office/drawing/2014/main" id="{FDF085C5-98DD-4B0A-ACA7-6C2F6C41F2AF}"/>
              </a:ext>
            </a:extLst>
          </p:cNvPr>
          <p:cNvSpPr/>
          <p:nvPr/>
        </p:nvSpPr>
        <p:spPr>
          <a:xfrm>
            <a:off x="175277" y="5254090"/>
            <a:ext cx="1631219" cy="523220"/>
          </a:xfrm>
          <a:prstGeom prst="roundRect">
            <a:avLst/>
          </a:prstGeom>
          <a:noFill/>
          <a:ln w="57150">
            <a:solidFill>
              <a:srgbClr val="F2A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a:extLst>
              <a:ext uri="{FF2B5EF4-FFF2-40B4-BE49-F238E27FC236}">
                <a16:creationId xmlns:a16="http://schemas.microsoft.com/office/drawing/2014/main" id="{1B48CF1C-2F82-4898-A8E9-94DB826CE4DB}"/>
              </a:ext>
            </a:extLst>
          </p:cNvPr>
          <p:cNvSpPr/>
          <p:nvPr/>
        </p:nvSpPr>
        <p:spPr>
          <a:xfrm>
            <a:off x="398301" y="3953389"/>
            <a:ext cx="11198967"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研究中，通常要求參與者從駕駛者的角度觀看實際的交通狀況短片，並在每次確定危害時按下反應按鈕</a:t>
            </a:r>
            <a:r>
              <a:rPr lang="en-US" altLang="zh-TW" sz="2800" b="1" dirty="0">
                <a:solidFill>
                  <a:prstClr val="black"/>
                </a:solidFill>
                <a:latin typeface="微軟正黑體" panose="020B0604030504040204" pitchFamily="34" charset="-120"/>
                <a:ea typeface="微軟正黑體" panose="020B0604030504040204" pitchFamily="34" charset="-120"/>
              </a:rPr>
              <a:t>(ex, </a:t>
            </a:r>
            <a:r>
              <a:rPr lang="en-US" altLang="zh-TW" sz="2800" b="1" dirty="0" err="1">
                <a:solidFill>
                  <a:prstClr val="black"/>
                </a:solidFill>
                <a:latin typeface="微軟正黑體" panose="020B0604030504040204" pitchFamily="34" charset="-120"/>
                <a:ea typeface="微軟正黑體" panose="020B0604030504040204" pitchFamily="34" charset="-120"/>
              </a:rPr>
              <a:t>Horswill</a:t>
            </a:r>
            <a:r>
              <a:rPr lang="en-US" altLang="zh-TW" sz="2800" b="1" dirty="0">
                <a:solidFill>
                  <a:prstClr val="black"/>
                </a:solidFill>
                <a:latin typeface="微軟正黑體" panose="020B0604030504040204" pitchFamily="34" charset="-120"/>
                <a:ea typeface="微軟正黑體" panose="020B0604030504040204" pitchFamily="34" charset="-120"/>
              </a:rPr>
              <a:t> and McKenna, 2004) </a:t>
            </a:r>
          </a:p>
        </p:txBody>
      </p:sp>
    </p:spTree>
    <p:extLst>
      <p:ext uri="{BB962C8B-B14F-4D97-AF65-F5344CB8AC3E}">
        <p14:creationId xmlns:p14="http://schemas.microsoft.com/office/powerpoint/2010/main" val="1259269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圓角 5">
            <a:extLst>
              <a:ext uri="{FF2B5EF4-FFF2-40B4-BE49-F238E27FC236}">
                <a16:creationId xmlns:a16="http://schemas.microsoft.com/office/drawing/2014/main" id="{2ABBB75C-2428-40FD-8D63-C55806992EB8}"/>
              </a:ext>
            </a:extLst>
          </p:cNvPr>
          <p:cNvSpPr/>
          <p:nvPr/>
        </p:nvSpPr>
        <p:spPr>
          <a:xfrm>
            <a:off x="2793062" y="3515815"/>
            <a:ext cx="6133164" cy="624468"/>
          </a:xfrm>
          <a:prstGeom prst="roundRect">
            <a:avLst/>
          </a:prstGeom>
          <a:solidFill>
            <a:srgbClr val="F9B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a:solidFill>
                  <a:prstClr val="black"/>
                </a:solidFill>
                <a:latin typeface="微軟正黑體" panose="020B0604030504040204" pitchFamily="34" charset="-120"/>
                <a:ea typeface="微軟正黑體" panose="020B0604030504040204" pitchFamily="34" charset="-120"/>
              </a:rPr>
              <a:t>沒有一個參與者的分類跟這張圖一樣</a:t>
            </a:r>
          </a:p>
        </p:txBody>
      </p:sp>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 危害分類任務</a:t>
            </a:r>
            <a:endParaRPr lang="zh-TW" altLang="en-US" dirty="0"/>
          </a:p>
        </p:txBody>
      </p:sp>
      <p:sp>
        <p:nvSpPr>
          <p:cNvPr id="9" name="矩形 8">
            <a:extLst>
              <a:ext uri="{FF2B5EF4-FFF2-40B4-BE49-F238E27FC236}">
                <a16:creationId xmlns:a16="http://schemas.microsoft.com/office/drawing/2014/main" id="{79261EB3-433B-4559-826A-12EF64FEF157}"/>
              </a:ext>
            </a:extLst>
          </p:cNvPr>
          <p:cNvSpPr/>
          <p:nvPr/>
        </p:nvSpPr>
        <p:spPr>
          <a:xfrm>
            <a:off x="627017" y="2010259"/>
            <a:ext cx="10660566"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以下為根據這</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個標準，將實驗</a:t>
            </a:r>
            <a:r>
              <a:rPr lang="en-US" altLang="zh-TW" sz="2800" b="1" dirty="0">
                <a:solidFill>
                  <a:prstClr val="black"/>
                </a:solidFill>
                <a:latin typeface="微軟正黑體" panose="020B0604030504040204" pitchFamily="34" charset="-120"/>
                <a:ea typeface="微軟正黑體" panose="020B0604030504040204" pitchFamily="34" charset="-120"/>
              </a:rPr>
              <a:t>1~3</a:t>
            </a:r>
            <a:r>
              <a:rPr lang="zh-TW" altLang="en-US" sz="2800" b="1" dirty="0">
                <a:solidFill>
                  <a:prstClr val="black"/>
                </a:solidFill>
                <a:latin typeface="微軟正黑體" panose="020B0604030504040204" pitchFamily="34" charset="-120"/>
                <a:ea typeface="微軟正黑體" panose="020B0604030504040204" pitchFamily="34" charset="-120"/>
              </a:rPr>
              <a:t>的圖片集先進行分類的圖表</a:t>
            </a:r>
            <a:endParaRPr lang="zh-TW" altLang="en-US" dirty="0"/>
          </a:p>
        </p:txBody>
      </p:sp>
      <p:pic>
        <p:nvPicPr>
          <p:cNvPr id="2" name="圖片 1">
            <a:extLst>
              <a:ext uri="{FF2B5EF4-FFF2-40B4-BE49-F238E27FC236}">
                <a16:creationId xmlns:a16="http://schemas.microsoft.com/office/drawing/2014/main" id="{1B22A72D-BF85-4FB0-BF8A-0839DEFB734C}"/>
              </a:ext>
            </a:extLst>
          </p:cNvPr>
          <p:cNvPicPr>
            <a:picLocks noChangeAspect="1"/>
          </p:cNvPicPr>
          <p:nvPr/>
        </p:nvPicPr>
        <p:blipFill rotWithShape="1">
          <a:blip r:embed="rId3"/>
          <a:srcRect t="10706" b="9541"/>
          <a:stretch/>
        </p:blipFill>
        <p:spPr>
          <a:xfrm>
            <a:off x="0" y="4847741"/>
            <a:ext cx="12123016" cy="2030795"/>
          </a:xfrm>
          <a:prstGeom prst="rect">
            <a:avLst/>
          </a:prstGeom>
        </p:spPr>
      </p:pic>
    </p:spTree>
    <p:extLst>
      <p:ext uri="{BB962C8B-B14F-4D97-AF65-F5344CB8AC3E}">
        <p14:creationId xmlns:p14="http://schemas.microsoft.com/office/powerpoint/2010/main" val="247985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 危害分類任務</a:t>
            </a:r>
            <a:endParaRPr lang="zh-TW" altLang="en-US" dirty="0"/>
          </a:p>
        </p:txBody>
      </p:sp>
      <p:sp>
        <p:nvSpPr>
          <p:cNvPr id="7" name="矩形 6">
            <a:extLst>
              <a:ext uri="{FF2B5EF4-FFF2-40B4-BE49-F238E27FC236}">
                <a16:creationId xmlns:a16="http://schemas.microsoft.com/office/drawing/2014/main" id="{026AD507-5132-4708-B313-B6977A239B1B}"/>
              </a:ext>
            </a:extLst>
          </p:cNvPr>
          <p:cNvSpPr/>
          <p:nvPr/>
        </p:nvSpPr>
        <p:spPr>
          <a:xfrm>
            <a:off x="29736" y="1659835"/>
            <a:ext cx="1471961" cy="523220"/>
          </a:xfrm>
          <a:prstGeom prst="rect">
            <a:avLst/>
          </a:prstGeom>
          <a:ln w="57150">
            <a:solidFill>
              <a:schemeClr val="accent2">
                <a:lumMod val="75000"/>
              </a:schemeClr>
            </a:solidFill>
          </a:ln>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實驗集</a:t>
            </a:r>
            <a:r>
              <a:rPr lang="en-US" altLang="zh-TW" sz="2800" b="1" dirty="0">
                <a:latin typeface="微軟正黑體" panose="020B0604030504040204" pitchFamily="34" charset="-120"/>
                <a:ea typeface="微軟正黑體" panose="020B0604030504040204" pitchFamily="34" charset="-120"/>
              </a:rPr>
              <a:t>1</a:t>
            </a:r>
          </a:p>
        </p:txBody>
      </p:sp>
      <p:sp>
        <p:nvSpPr>
          <p:cNvPr id="10" name="矩形 9">
            <a:extLst>
              <a:ext uri="{FF2B5EF4-FFF2-40B4-BE49-F238E27FC236}">
                <a16:creationId xmlns:a16="http://schemas.microsoft.com/office/drawing/2014/main" id="{9061620B-5A9D-4FDF-B294-38D50CF8E327}"/>
              </a:ext>
            </a:extLst>
          </p:cNvPr>
          <p:cNvSpPr/>
          <p:nvPr/>
        </p:nvSpPr>
        <p:spPr>
          <a:xfrm>
            <a:off x="177106" y="2759586"/>
            <a:ext cx="11837787"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假設新手駕駛者將</a:t>
            </a:r>
            <a:r>
              <a:rPr lang="en-US" altLang="zh-TW" sz="2800" b="1" dirty="0">
                <a:latin typeface="微軟正黑體" panose="020B0604030504040204" pitchFamily="34" charset="-120"/>
                <a:ea typeface="微軟正黑體" panose="020B0604030504040204" pitchFamily="34" charset="-120"/>
              </a:rPr>
              <a:t>M9</a:t>
            </a:r>
            <a:r>
              <a:rPr lang="zh-TW" altLang="en-US" sz="2800" b="1" dirty="0">
                <a:latin typeface="微軟正黑體" panose="020B0604030504040204" pitchFamily="34" charset="-120"/>
                <a:ea typeface="微軟正黑體" panose="020B0604030504040204" pitchFamily="34" charset="-120"/>
              </a:rPr>
              <a:t>和</a:t>
            </a:r>
            <a:r>
              <a:rPr lang="en-US" altLang="zh-TW" sz="2800" b="1" dirty="0">
                <a:latin typeface="微軟正黑體" panose="020B0604030504040204" pitchFamily="34" charset="-120"/>
                <a:ea typeface="微軟正黑體" panose="020B0604030504040204" pitchFamily="34" charset="-120"/>
              </a:rPr>
              <a:t>M10</a:t>
            </a:r>
            <a:r>
              <a:rPr lang="zh-TW" altLang="en-US" sz="2800" b="1" dirty="0">
                <a:latin typeface="微軟正黑體" panose="020B0604030504040204" pitchFamily="34" charset="-120"/>
                <a:ea typeface="微軟正黑體" panose="020B0604030504040204" pitchFamily="34" charset="-120"/>
              </a:rPr>
              <a:t>歸類為“無危險”類別的比例要比有經驗的和出租車駕駛員更頻繁</a:t>
            </a:r>
            <a:endParaRPr lang="en-US" altLang="zh-TW" sz="2800" b="1" dirty="0">
              <a:latin typeface="微軟正黑體" panose="020B0604030504040204" pitchFamily="34" charset="-120"/>
              <a:ea typeface="微軟正黑體" panose="020B0604030504040204" pitchFamily="34" charset="-120"/>
            </a:endParaRPr>
          </a:p>
        </p:txBody>
      </p:sp>
      <p:sp>
        <p:nvSpPr>
          <p:cNvPr id="11" name="矩形: 圓角 10">
            <a:extLst>
              <a:ext uri="{FF2B5EF4-FFF2-40B4-BE49-F238E27FC236}">
                <a16:creationId xmlns:a16="http://schemas.microsoft.com/office/drawing/2014/main" id="{7765AEAC-75F3-486B-A652-88A099375D63}"/>
              </a:ext>
            </a:extLst>
          </p:cNvPr>
          <p:cNvSpPr/>
          <p:nvPr/>
        </p:nvSpPr>
        <p:spPr>
          <a:xfrm>
            <a:off x="908039" y="4485888"/>
            <a:ext cx="9658270" cy="1325678"/>
          </a:xfrm>
          <a:prstGeom prst="roundRect">
            <a:avLst/>
          </a:prstGeom>
          <a:solidFill>
            <a:srgbClr val="F9B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新手駕駛員將</a:t>
            </a:r>
            <a:r>
              <a:rPr lang="en-US" altLang="zh-TW" sz="2800" b="1" dirty="0">
                <a:solidFill>
                  <a:schemeClr val="tx1"/>
                </a:solidFill>
                <a:latin typeface="微軟正黑體" panose="020B0604030504040204" pitchFamily="34" charset="-120"/>
                <a:ea typeface="微軟正黑體" panose="020B0604030504040204" pitchFamily="34" charset="-120"/>
              </a:rPr>
              <a:t>M9</a:t>
            </a:r>
            <a:r>
              <a:rPr lang="zh-TW" altLang="en-US" sz="2800" b="1" dirty="0">
                <a:solidFill>
                  <a:schemeClr val="tx1"/>
                </a:solidFill>
                <a:latin typeface="微軟正黑體" panose="020B0604030504040204" pitchFamily="34" charset="-120"/>
                <a:ea typeface="微軟正黑體" panose="020B0604030504040204" pitchFamily="34" charset="-120"/>
              </a:rPr>
              <a:t>和</a:t>
            </a:r>
            <a:r>
              <a:rPr lang="en-US" altLang="zh-TW" sz="2800" b="1" dirty="0">
                <a:solidFill>
                  <a:schemeClr val="tx1"/>
                </a:solidFill>
                <a:latin typeface="微軟正黑體" panose="020B0604030504040204" pitchFamily="34" charset="-120"/>
                <a:ea typeface="微軟正黑體" panose="020B0604030504040204" pitchFamily="34" charset="-120"/>
              </a:rPr>
              <a:t>M10</a:t>
            </a:r>
            <a:r>
              <a:rPr lang="zh-TW" altLang="en-US" sz="2800" b="1" dirty="0">
                <a:solidFill>
                  <a:schemeClr val="tx1"/>
                </a:solidFill>
                <a:latin typeface="微軟正黑體" panose="020B0604030504040204" pitchFamily="34" charset="-120"/>
                <a:ea typeface="微軟正黑體" panose="020B0604030504040204" pitchFamily="34" charset="-120"/>
              </a:rPr>
              <a:t>歸類為“無危險</a:t>
            </a:r>
            <a:r>
              <a:rPr lang="en-US" altLang="zh-TW" sz="2800" b="1" dirty="0">
                <a:solidFill>
                  <a:schemeClr val="tx1"/>
                </a:solidFill>
                <a:latin typeface="微軟正黑體" panose="020B0604030504040204" pitchFamily="34" charset="-120"/>
                <a:ea typeface="微軟正黑體" panose="020B0604030504040204" pitchFamily="34" charset="-120"/>
              </a:rPr>
              <a:t>”</a:t>
            </a:r>
            <a:r>
              <a:rPr lang="zh-TW" altLang="en-US" sz="2800" b="1" dirty="0">
                <a:solidFill>
                  <a:schemeClr val="tx1"/>
                </a:solidFill>
                <a:latin typeface="微軟正黑體" panose="020B0604030504040204" pitchFamily="34" charset="-120"/>
                <a:ea typeface="微軟正黑體" panose="020B0604030504040204" pitchFamily="34" charset="-120"/>
              </a:rPr>
              <a:t>的比例為</a:t>
            </a:r>
            <a:r>
              <a:rPr lang="en-US" altLang="zh-TW" sz="2800" b="1" dirty="0">
                <a:solidFill>
                  <a:schemeClr val="tx1"/>
                </a:solidFill>
                <a:latin typeface="微軟正黑體" panose="020B0604030504040204" pitchFamily="34" charset="-120"/>
                <a:ea typeface="微軟正黑體" panose="020B0604030504040204" pitchFamily="34" charset="-120"/>
              </a:rPr>
              <a:t>73%</a:t>
            </a:r>
            <a:r>
              <a:rPr lang="zh-TW" altLang="en-US" sz="2800" b="1" dirty="0">
                <a:solidFill>
                  <a:schemeClr val="tx1"/>
                </a:solidFill>
                <a:latin typeface="微軟正黑體" panose="020B0604030504040204" pitchFamily="34" charset="-120"/>
                <a:ea typeface="微軟正黑體" panose="020B0604030504040204" pitchFamily="34" charset="-120"/>
              </a:rPr>
              <a:t>，與有經驗的駕駛者之間有顯著差異（</a:t>
            </a:r>
            <a:r>
              <a:rPr lang="en-US" altLang="zh-TW" sz="2800" b="1" dirty="0">
                <a:solidFill>
                  <a:schemeClr val="tx1"/>
                </a:solidFill>
                <a:latin typeface="微軟正黑體" panose="020B0604030504040204" pitchFamily="34" charset="-120"/>
                <a:ea typeface="微軟正黑體" panose="020B0604030504040204" pitchFamily="34" charset="-120"/>
              </a:rPr>
              <a:t>p  =  0.03</a:t>
            </a:r>
            <a:r>
              <a:rPr lang="zh-TW" altLang="en-US" sz="2800" b="1" dirty="0">
                <a:solidFill>
                  <a:schemeClr val="tx1"/>
                </a:solidFill>
                <a:latin typeface="微軟正黑體" panose="020B0604030504040204" pitchFamily="34" charset="-120"/>
                <a:ea typeface="微軟正黑體" panose="020B0604030504040204" pitchFamily="34" charset="-120"/>
              </a:rPr>
              <a:t>）</a:t>
            </a:r>
            <a:endParaRPr lang="en-US" altLang="zh-TW" sz="2800" b="1" dirty="0">
              <a:solidFill>
                <a:schemeClr val="tx1"/>
              </a:solidFill>
              <a:latin typeface="微軟正黑體" panose="020B0604030504040204" pitchFamily="34" charset="-120"/>
              <a:ea typeface="微軟正黑體" panose="020B0604030504040204" pitchFamily="34" charset="-120"/>
            </a:endParaRPr>
          </a:p>
        </p:txBody>
      </p:sp>
      <p:cxnSp>
        <p:nvCxnSpPr>
          <p:cNvPr id="14" name="直線單箭頭接點 13">
            <a:extLst>
              <a:ext uri="{FF2B5EF4-FFF2-40B4-BE49-F238E27FC236}">
                <a16:creationId xmlns:a16="http://schemas.microsoft.com/office/drawing/2014/main" id="{5D3DA0E7-A24A-4C9E-81D8-6C426DE77C50}"/>
              </a:ext>
            </a:extLst>
          </p:cNvPr>
          <p:cNvCxnSpPr>
            <a:cxnSpLocks/>
          </p:cNvCxnSpPr>
          <p:nvPr/>
        </p:nvCxnSpPr>
        <p:spPr>
          <a:xfrm>
            <a:off x="5614703" y="3604276"/>
            <a:ext cx="0" cy="624468"/>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8614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 危害分類任務</a:t>
            </a:r>
            <a:endParaRPr lang="zh-TW" altLang="en-US" dirty="0"/>
          </a:p>
        </p:txBody>
      </p:sp>
      <p:sp>
        <p:nvSpPr>
          <p:cNvPr id="7" name="矩形 6">
            <a:extLst>
              <a:ext uri="{FF2B5EF4-FFF2-40B4-BE49-F238E27FC236}">
                <a16:creationId xmlns:a16="http://schemas.microsoft.com/office/drawing/2014/main" id="{026AD507-5132-4708-B313-B6977A239B1B}"/>
              </a:ext>
            </a:extLst>
          </p:cNvPr>
          <p:cNvSpPr/>
          <p:nvPr/>
        </p:nvSpPr>
        <p:spPr>
          <a:xfrm>
            <a:off x="29736" y="1659835"/>
            <a:ext cx="1471961" cy="523220"/>
          </a:xfrm>
          <a:prstGeom prst="rect">
            <a:avLst/>
          </a:prstGeom>
          <a:ln w="57150">
            <a:solidFill>
              <a:schemeClr val="accent2">
                <a:lumMod val="75000"/>
              </a:schemeClr>
            </a:solidFill>
          </a:ln>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實驗集</a:t>
            </a:r>
            <a:r>
              <a:rPr lang="en-US" altLang="zh-TW" sz="2800" b="1" dirty="0">
                <a:latin typeface="微軟正黑體" panose="020B0604030504040204" pitchFamily="34" charset="-120"/>
                <a:ea typeface="微軟正黑體" panose="020B0604030504040204" pitchFamily="34" charset="-120"/>
              </a:rPr>
              <a:t>2</a:t>
            </a:r>
          </a:p>
        </p:txBody>
      </p:sp>
      <p:sp>
        <p:nvSpPr>
          <p:cNvPr id="11" name="矩形: 圓角 10">
            <a:extLst>
              <a:ext uri="{FF2B5EF4-FFF2-40B4-BE49-F238E27FC236}">
                <a16:creationId xmlns:a16="http://schemas.microsoft.com/office/drawing/2014/main" id="{7765AEAC-75F3-486B-A652-88A099375D63}"/>
              </a:ext>
            </a:extLst>
          </p:cNvPr>
          <p:cNvSpPr/>
          <p:nvPr/>
        </p:nvSpPr>
        <p:spPr>
          <a:xfrm>
            <a:off x="906226" y="4283673"/>
            <a:ext cx="10379544" cy="1012669"/>
          </a:xfrm>
          <a:prstGeom prst="roundRect">
            <a:avLst/>
          </a:prstGeom>
          <a:solidFill>
            <a:srgbClr val="F9B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實驗集</a:t>
            </a:r>
            <a:r>
              <a:rPr lang="en-US" altLang="zh-TW" sz="2800" b="1" dirty="0">
                <a:solidFill>
                  <a:schemeClr val="tx1"/>
                </a:solidFill>
                <a:latin typeface="微軟正黑體" panose="020B0604030504040204" pitchFamily="34" charset="-120"/>
                <a:ea typeface="微軟正黑體" panose="020B0604030504040204" pitchFamily="34" charset="-120"/>
              </a:rPr>
              <a:t>2</a:t>
            </a:r>
            <a:r>
              <a:rPr lang="zh-TW" altLang="en-US" sz="2800" b="1" dirty="0">
                <a:solidFill>
                  <a:schemeClr val="tx1"/>
                </a:solidFill>
                <a:latin typeface="微軟正黑體" panose="020B0604030504040204" pitchFamily="34" charset="-120"/>
                <a:ea typeface="微軟正黑體" panose="020B0604030504040204" pitchFamily="34" charset="-120"/>
              </a:rPr>
              <a:t>有</a:t>
            </a:r>
            <a:r>
              <a:rPr lang="en-US" altLang="zh-TW" sz="2800" b="1" dirty="0">
                <a:solidFill>
                  <a:schemeClr val="tx1"/>
                </a:solidFill>
                <a:latin typeface="微軟正黑體" panose="020B0604030504040204" pitchFamily="34" charset="-120"/>
                <a:ea typeface="微軟正黑體" panose="020B0604030504040204" pitchFamily="34" charset="-120"/>
              </a:rPr>
              <a:t>4</a:t>
            </a:r>
            <a:r>
              <a:rPr lang="zh-TW" altLang="en-US" sz="2800" b="1" dirty="0">
                <a:solidFill>
                  <a:schemeClr val="tx1"/>
                </a:solidFill>
                <a:latin typeface="微軟正黑體" panose="020B0604030504040204" pitchFamily="34" charset="-120"/>
                <a:ea typeface="微軟正黑體" panose="020B0604030504040204" pitchFamily="34" charset="-120"/>
              </a:rPr>
              <a:t>名計程車司機（</a:t>
            </a:r>
            <a:r>
              <a:rPr lang="en-US" altLang="zh-TW" sz="2800" b="1" dirty="0">
                <a:solidFill>
                  <a:schemeClr val="tx1"/>
                </a:solidFill>
                <a:latin typeface="微軟正黑體" panose="020B0604030504040204" pitchFamily="34" charset="-120"/>
                <a:ea typeface="微軟正黑體" panose="020B0604030504040204" pitchFamily="34" charset="-120"/>
              </a:rPr>
              <a:t>50</a:t>
            </a:r>
            <a:r>
              <a:rPr lang="zh-TW" altLang="en-US" sz="2800" b="1" dirty="0">
                <a:solidFill>
                  <a:schemeClr val="tx1"/>
                </a:solidFill>
                <a:latin typeface="微軟正黑體" panose="020B0604030504040204" pitchFamily="34" charset="-120"/>
                <a:ea typeface="微軟正黑體" panose="020B0604030504040204" pitchFamily="34" charset="-120"/>
              </a:rPr>
              <a:t>％）使用危險因素進行分類</a:t>
            </a:r>
            <a:endParaRPr lang="en-US" altLang="zh-TW" sz="2800" b="1" dirty="0">
              <a:solidFill>
                <a:schemeClr val="tx1"/>
              </a:solidFill>
              <a:latin typeface="微軟正黑體" panose="020B0604030504040204" pitchFamily="34" charset="-120"/>
              <a:ea typeface="微軟正黑體" panose="020B0604030504040204" pitchFamily="34" charset="-120"/>
            </a:endParaRPr>
          </a:p>
          <a:p>
            <a:pPr algn="ctr"/>
            <a:r>
              <a:rPr lang="zh-TW" altLang="en-US" sz="2800" b="1" dirty="0">
                <a:solidFill>
                  <a:schemeClr val="tx1"/>
                </a:solidFill>
                <a:latin typeface="微軟正黑體" panose="020B0604030504040204" pitchFamily="34" charset="-120"/>
                <a:ea typeface="微軟正黑體" panose="020B0604030504040204" pitchFamily="34" charset="-120"/>
              </a:rPr>
              <a:t>實驗集</a:t>
            </a:r>
            <a:r>
              <a:rPr lang="en-US" altLang="zh-TW" sz="2800" b="1" dirty="0">
                <a:solidFill>
                  <a:schemeClr val="tx1"/>
                </a:solidFill>
                <a:latin typeface="微軟正黑體" panose="020B0604030504040204" pitchFamily="34" charset="-120"/>
                <a:ea typeface="微軟正黑體" panose="020B0604030504040204" pitchFamily="34" charset="-120"/>
              </a:rPr>
              <a:t>3</a:t>
            </a:r>
            <a:r>
              <a:rPr lang="zh-TW" altLang="en-US" sz="2800" b="1" dirty="0">
                <a:solidFill>
                  <a:schemeClr val="tx1"/>
                </a:solidFill>
                <a:latin typeface="微軟正黑體" panose="020B0604030504040204" pitchFamily="34" charset="-120"/>
                <a:ea typeface="微軟正黑體" panose="020B0604030504040204" pitchFamily="34" charset="-120"/>
              </a:rPr>
              <a:t>僅有</a:t>
            </a:r>
            <a:r>
              <a:rPr lang="en-US" altLang="zh-TW" sz="2800" b="1" dirty="0">
                <a:solidFill>
                  <a:schemeClr val="tx1"/>
                </a:solidFill>
                <a:latin typeface="微軟正黑體" panose="020B0604030504040204" pitchFamily="34" charset="-120"/>
                <a:ea typeface="微軟正黑體" panose="020B0604030504040204" pitchFamily="34" charset="-120"/>
              </a:rPr>
              <a:t>1</a:t>
            </a:r>
            <a:r>
              <a:rPr lang="zh-TW" altLang="en-US" sz="2800" b="1" dirty="0">
                <a:solidFill>
                  <a:schemeClr val="tx1"/>
                </a:solidFill>
                <a:latin typeface="微軟正黑體" panose="020B0604030504040204" pitchFamily="34" charset="-120"/>
                <a:ea typeface="微軟正黑體" panose="020B0604030504040204" pitchFamily="34" charset="-120"/>
              </a:rPr>
              <a:t>名計程車司機（</a:t>
            </a:r>
            <a:r>
              <a:rPr lang="en-US" altLang="zh-TW" sz="2800" b="1" dirty="0">
                <a:solidFill>
                  <a:schemeClr val="tx1"/>
                </a:solidFill>
                <a:latin typeface="微軟正黑體" panose="020B0604030504040204" pitchFamily="34" charset="-120"/>
                <a:ea typeface="微軟正黑體" panose="020B0604030504040204" pitchFamily="34" charset="-120"/>
              </a:rPr>
              <a:t>13</a:t>
            </a:r>
            <a:r>
              <a:rPr lang="zh-TW" altLang="en-US" sz="2800" b="1" dirty="0">
                <a:solidFill>
                  <a:schemeClr val="tx1"/>
                </a:solidFill>
                <a:latin typeface="微軟正黑體" panose="020B0604030504040204" pitchFamily="34" charset="-120"/>
                <a:ea typeface="微軟正黑體" panose="020B0604030504040204" pitchFamily="34" charset="-120"/>
              </a:rPr>
              <a:t>％）使用危險因素進行分類</a:t>
            </a:r>
            <a:endParaRPr lang="en-US" altLang="zh-TW" sz="2800" b="1" dirty="0">
              <a:solidFill>
                <a:schemeClr val="tx1"/>
              </a:solidFill>
              <a:latin typeface="微軟正黑體" panose="020B0604030504040204" pitchFamily="34" charset="-120"/>
              <a:ea typeface="微軟正黑體" panose="020B0604030504040204" pitchFamily="34" charset="-120"/>
            </a:endParaRPr>
          </a:p>
        </p:txBody>
      </p:sp>
      <p:cxnSp>
        <p:nvCxnSpPr>
          <p:cNvPr id="14" name="直線單箭頭接點 13">
            <a:extLst>
              <a:ext uri="{FF2B5EF4-FFF2-40B4-BE49-F238E27FC236}">
                <a16:creationId xmlns:a16="http://schemas.microsoft.com/office/drawing/2014/main" id="{5D3DA0E7-A24A-4C9E-81D8-6C426DE77C50}"/>
              </a:ext>
            </a:extLst>
          </p:cNvPr>
          <p:cNvCxnSpPr>
            <a:cxnSpLocks/>
          </p:cNvCxnSpPr>
          <p:nvPr/>
        </p:nvCxnSpPr>
        <p:spPr>
          <a:xfrm>
            <a:off x="6048430" y="3516429"/>
            <a:ext cx="0" cy="624468"/>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矩形 11">
            <a:extLst>
              <a:ext uri="{FF2B5EF4-FFF2-40B4-BE49-F238E27FC236}">
                <a16:creationId xmlns:a16="http://schemas.microsoft.com/office/drawing/2014/main" id="{179ACFCD-ECA3-474E-B5AE-B0386B261DFB}"/>
              </a:ext>
            </a:extLst>
          </p:cNvPr>
          <p:cNvSpPr/>
          <p:nvPr/>
        </p:nvSpPr>
        <p:spPr>
          <a:xfrm>
            <a:off x="29735" y="2401883"/>
            <a:ext cx="1471961" cy="523220"/>
          </a:xfrm>
          <a:prstGeom prst="rect">
            <a:avLst/>
          </a:prstGeom>
          <a:ln w="57150">
            <a:solidFill>
              <a:schemeClr val="accent2">
                <a:lumMod val="75000"/>
              </a:schemeClr>
            </a:solidFill>
          </a:ln>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實驗集</a:t>
            </a:r>
            <a:r>
              <a:rPr lang="en-US" altLang="zh-TW" sz="2800" b="1" dirty="0">
                <a:latin typeface="微軟正黑體" panose="020B0604030504040204" pitchFamily="34" charset="-120"/>
                <a:ea typeface="微軟正黑體" panose="020B0604030504040204" pitchFamily="34" charset="-120"/>
              </a:rPr>
              <a:t>3</a:t>
            </a:r>
          </a:p>
        </p:txBody>
      </p:sp>
      <p:sp>
        <p:nvSpPr>
          <p:cNvPr id="15" name="矩形 14">
            <a:extLst>
              <a:ext uri="{FF2B5EF4-FFF2-40B4-BE49-F238E27FC236}">
                <a16:creationId xmlns:a16="http://schemas.microsoft.com/office/drawing/2014/main" id="{FA7B2D69-A0E3-4CD4-9FFE-74DDF0619EA6}"/>
              </a:ext>
            </a:extLst>
          </p:cNvPr>
          <p:cNvSpPr/>
          <p:nvPr/>
        </p:nvSpPr>
        <p:spPr>
          <a:xfrm>
            <a:off x="354213" y="3043169"/>
            <a:ext cx="11837787"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假設有經驗的駕駛者和計程車司機會根據</a:t>
            </a:r>
            <a:r>
              <a:rPr lang="zh-TW" altLang="en-US" sz="2800" b="1" dirty="0">
                <a:highlight>
                  <a:srgbClr val="F5B487"/>
                </a:highlight>
                <a:latin typeface="微軟正黑體" panose="020B0604030504040204" pitchFamily="34" charset="-120"/>
                <a:ea typeface="微軟正黑體" panose="020B0604030504040204" pitchFamily="34" charset="-120"/>
              </a:rPr>
              <a:t>環境特徵</a:t>
            </a:r>
            <a:r>
              <a:rPr lang="zh-TW" altLang="en-US" sz="2800" b="1" dirty="0">
                <a:latin typeface="微軟正黑體" panose="020B0604030504040204" pitchFamily="34" charset="-120"/>
                <a:ea typeface="微軟正黑體" panose="020B0604030504040204" pitchFamily="34" charset="-120"/>
              </a:rPr>
              <a:t>來當作分類標準</a:t>
            </a:r>
            <a:endParaRPr lang="en-US" altLang="zh-TW" sz="2800" b="1" dirty="0">
              <a:latin typeface="微軟正黑體" panose="020B0604030504040204" pitchFamily="34" charset="-120"/>
              <a:ea typeface="微軟正黑體" panose="020B0604030504040204" pitchFamily="34" charset="-120"/>
            </a:endParaRPr>
          </a:p>
        </p:txBody>
      </p:sp>
      <p:sp>
        <p:nvSpPr>
          <p:cNvPr id="16" name="矩形: 圓角 15">
            <a:extLst>
              <a:ext uri="{FF2B5EF4-FFF2-40B4-BE49-F238E27FC236}">
                <a16:creationId xmlns:a16="http://schemas.microsoft.com/office/drawing/2014/main" id="{D0F29D19-AB26-4352-B6FC-03EAFD963DE1}"/>
              </a:ext>
            </a:extLst>
          </p:cNvPr>
          <p:cNvSpPr/>
          <p:nvPr/>
        </p:nvSpPr>
        <p:spPr>
          <a:xfrm>
            <a:off x="1429113" y="5507291"/>
            <a:ext cx="9333769" cy="1012669"/>
          </a:xfrm>
          <a:prstGeom prst="roundRect">
            <a:avLst/>
          </a:prstGeom>
          <a:solidFill>
            <a:srgbClr val="F9B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在有經驗的駕駛者中，都未發現他們使用環境特徵來分類，均都根據危險因素進行分類</a:t>
            </a:r>
            <a:endParaRPr lang="en-US" altLang="zh-TW"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71382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1392700"/>
            <a:ext cx="1018932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在實驗</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中，計程車司機利用感知碰撞時間進行分類的比例，比其他兩組駕駛者高。</a:t>
            </a:r>
            <a:endParaRPr lang="zh-TW" altLang="en-US"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 危害分類任務</a:t>
            </a:r>
            <a:endParaRPr lang="zh-TW" altLang="en-US" sz="2800" dirty="0"/>
          </a:p>
        </p:txBody>
      </p:sp>
      <p:pic>
        <p:nvPicPr>
          <p:cNvPr id="2" name="圖片 1">
            <a:extLst>
              <a:ext uri="{FF2B5EF4-FFF2-40B4-BE49-F238E27FC236}">
                <a16:creationId xmlns:a16="http://schemas.microsoft.com/office/drawing/2014/main" id="{1D90D734-77BB-4405-8D4A-82D7F255C4CF}"/>
              </a:ext>
            </a:extLst>
          </p:cNvPr>
          <p:cNvPicPr>
            <a:picLocks noChangeAspect="1"/>
          </p:cNvPicPr>
          <p:nvPr/>
        </p:nvPicPr>
        <p:blipFill>
          <a:blip r:embed="rId3"/>
          <a:stretch>
            <a:fillRect/>
          </a:stretch>
        </p:blipFill>
        <p:spPr>
          <a:xfrm>
            <a:off x="0" y="3177805"/>
            <a:ext cx="12192000" cy="3680196"/>
          </a:xfrm>
          <a:prstGeom prst="rect">
            <a:avLst/>
          </a:prstGeom>
        </p:spPr>
      </p:pic>
      <p:sp>
        <p:nvSpPr>
          <p:cNvPr id="3" name="橢圓 2">
            <a:extLst>
              <a:ext uri="{FF2B5EF4-FFF2-40B4-BE49-F238E27FC236}">
                <a16:creationId xmlns:a16="http://schemas.microsoft.com/office/drawing/2014/main" id="{1BC98B05-8096-4060-909D-B14042870203}"/>
              </a:ext>
            </a:extLst>
          </p:cNvPr>
          <p:cNvSpPr/>
          <p:nvPr/>
        </p:nvSpPr>
        <p:spPr>
          <a:xfrm>
            <a:off x="9188605" y="3859888"/>
            <a:ext cx="1516566" cy="2998112"/>
          </a:xfrm>
          <a:prstGeom prst="ellipse">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978005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449132" y="1794144"/>
            <a:ext cx="11742868"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參與者對於</a:t>
            </a:r>
            <a:r>
              <a:rPr lang="en-US" altLang="zh-TW" sz="2800" b="1" dirty="0">
                <a:solidFill>
                  <a:prstClr val="black"/>
                </a:solidFill>
                <a:latin typeface="微軟正黑體" panose="020B0604030504040204" pitchFamily="34" charset="-120"/>
                <a:ea typeface="微軟正黑體" panose="020B0604030504040204" pitchFamily="34" charset="-120"/>
              </a:rPr>
              <a:t>8</a:t>
            </a:r>
            <a:r>
              <a:rPr lang="zh-TW" altLang="en-US" sz="2800" b="1" dirty="0">
                <a:solidFill>
                  <a:prstClr val="black"/>
                </a:solidFill>
                <a:latin typeface="微軟正黑體" panose="020B0604030504040204" pitchFamily="34" charset="-120"/>
                <a:ea typeface="微軟正黑體" panose="020B0604030504040204" pitchFamily="34" charset="-120"/>
              </a:rPr>
              <a:t>個影片的評分中具有顯著差異</a:t>
            </a:r>
            <a:r>
              <a:rPr lang="zh-TW" altLang="en-US" sz="2800" b="1" dirty="0">
                <a:solidFill>
                  <a:srgbClr val="2E2E2E"/>
                </a:solidFill>
                <a:latin typeface="NexusSerif"/>
              </a:rPr>
              <a:t>（</a:t>
            </a:r>
            <a:r>
              <a:rPr lang="en-US" altLang="zh-TW" sz="2800" b="1" i="1" dirty="0">
                <a:solidFill>
                  <a:srgbClr val="2E2E2E"/>
                </a:solidFill>
                <a:latin typeface="NexusSerif"/>
              </a:rPr>
              <a:t>F </a:t>
            </a:r>
            <a:r>
              <a:rPr lang="en-US" altLang="zh-TW" sz="2800" b="1" baseline="-25000" dirty="0">
                <a:solidFill>
                  <a:srgbClr val="2E2E2E"/>
                </a:solidFill>
                <a:latin typeface="NexusSerif"/>
              </a:rPr>
              <a:t>7</a:t>
            </a:r>
            <a:r>
              <a:rPr lang="zh-TW" altLang="en-US" sz="2800" b="1" baseline="-25000" dirty="0">
                <a:solidFill>
                  <a:srgbClr val="2E2E2E"/>
                </a:solidFill>
                <a:latin typeface="NexusSerif"/>
              </a:rPr>
              <a:t>，</a:t>
            </a:r>
            <a:r>
              <a:rPr lang="en-US" altLang="zh-TW" sz="2800" b="1" baseline="-25000" dirty="0">
                <a:solidFill>
                  <a:srgbClr val="2E2E2E"/>
                </a:solidFill>
                <a:latin typeface="NexusSerif"/>
              </a:rPr>
              <a:t>203</a:t>
            </a:r>
            <a:r>
              <a:rPr lang="en-US" altLang="zh-TW" sz="2800" b="1" dirty="0">
                <a:solidFill>
                  <a:srgbClr val="2E2E2E"/>
                </a:solidFill>
                <a:latin typeface="NexusSerif"/>
              </a:rPr>
              <a:t>  =  31.45</a:t>
            </a:r>
            <a:r>
              <a:rPr lang="zh-TW" altLang="en-US" sz="2800" b="1" dirty="0">
                <a:solidFill>
                  <a:srgbClr val="2E2E2E"/>
                </a:solidFill>
                <a:latin typeface="NexusSerif"/>
              </a:rPr>
              <a:t>，</a:t>
            </a:r>
            <a:r>
              <a:rPr lang="en-US" altLang="zh-TW" sz="2800" b="1" i="1" dirty="0">
                <a:solidFill>
                  <a:srgbClr val="2E2E2E"/>
                </a:solidFill>
                <a:latin typeface="NexusSerif"/>
              </a:rPr>
              <a:t>p</a:t>
            </a:r>
            <a:r>
              <a:rPr lang="en-US" altLang="zh-TW" sz="2800" b="1" dirty="0">
                <a:solidFill>
                  <a:srgbClr val="2E2E2E"/>
                </a:solidFill>
                <a:latin typeface="NexusSerif"/>
              </a:rPr>
              <a:t>  &lt;  0.01</a:t>
            </a:r>
            <a:r>
              <a:rPr lang="zh-TW" altLang="en-US" sz="2800" b="1" dirty="0">
                <a:solidFill>
                  <a:srgbClr val="2E2E2E"/>
                </a:solidFill>
                <a:latin typeface="NexusSerif"/>
              </a:rPr>
              <a:t>）</a:t>
            </a:r>
            <a:endParaRPr lang="zh-TW" altLang="en-US" b="1"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 危害評分任務</a:t>
            </a:r>
            <a:endParaRPr lang="zh-TW" altLang="en-US" sz="2800" dirty="0"/>
          </a:p>
        </p:txBody>
      </p:sp>
      <p:sp>
        <p:nvSpPr>
          <p:cNvPr id="9" name="矩形 8">
            <a:extLst>
              <a:ext uri="{FF2B5EF4-FFF2-40B4-BE49-F238E27FC236}">
                <a16:creationId xmlns:a16="http://schemas.microsoft.com/office/drawing/2014/main" id="{376CBD24-DA7F-4BA0-AA2A-2EC3A3CDF091}"/>
              </a:ext>
            </a:extLst>
          </p:cNvPr>
          <p:cNvSpPr/>
          <p:nvPr/>
        </p:nvSpPr>
        <p:spPr>
          <a:xfrm>
            <a:off x="449132" y="2605206"/>
            <a:ext cx="11742868" cy="523220"/>
          </a:xfrm>
          <a:prstGeom prst="rect">
            <a:avLst/>
          </a:prstGeom>
        </p:spPr>
        <p:txBody>
          <a:bodyPr wrap="square">
            <a:spAutoFit/>
          </a:bodyPr>
          <a:lstStyle/>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M9</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17.6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SE  = 4.4)</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M10(19.4</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SE  = 4.4)</a:t>
            </a:r>
            <a:r>
              <a:rPr lang="zh-TW" altLang="en-US" sz="2800" b="1" dirty="0">
                <a:solidFill>
                  <a:prstClr val="black"/>
                </a:solidFill>
                <a:latin typeface="微軟正黑體" panose="020B0604030504040204" pitchFamily="34" charset="-120"/>
                <a:ea typeface="微軟正黑體" panose="020B0604030504040204" pitchFamily="34" charset="-120"/>
              </a:rPr>
              <a:t>的影片評分最低</a:t>
            </a:r>
            <a:endParaRPr lang="zh-TW" altLang="en-US" b="1" dirty="0"/>
          </a:p>
        </p:txBody>
      </p:sp>
      <p:sp>
        <p:nvSpPr>
          <p:cNvPr id="10" name="矩形 9">
            <a:extLst>
              <a:ext uri="{FF2B5EF4-FFF2-40B4-BE49-F238E27FC236}">
                <a16:creationId xmlns:a16="http://schemas.microsoft.com/office/drawing/2014/main" id="{5483D01A-DDCD-4326-BDA1-953025E0FF0E}"/>
              </a:ext>
            </a:extLst>
          </p:cNvPr>
          <p:cNvSpPr/>
          <p:nvPr/>
        </p:nvSpPr>
        <p:spPr>
          <a:xfrm>
            <a:off x="449132" y="3154658"/>
            <a:ext cx="11742868" cy="523220"/>
          </a:xfrm>
          <a:prstGeom prst="rect">
            <a:avLst/>
          </a:prstGeom>
        </p:spPr>
        <p:txBody>
          <a:bodyPr wrap="square">
            <a:spAutoFit/>
          </a:bodyPr>
          <a:lstStyle/>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M7</a:t>
            </a:r>
            <a:r>
              <a:rPr lang="zh-TW" altLang="en-US" sz="2800" b="1" dirty="0">
                <a:solidFill>
                  <a:prstClr val="black"/>
                </a:solidFill>
                <a:latin typeface="微軟正黑體" panose="020B0604030504040204" pitchFamily="34" charset="-120"/>
                <a:ea typeface="微軟正黑體" panose="020B0604030504040204" pitchFamily="34" charset="-120"/>
              </a:rPr>
              <a:t>的影片評分最高（</a:t>
            </a:r>
            <a:r>
              <a:rPr lang="en-US" altLang="zh-TW" sz="2800" b="1" dirty="0">
                <a:solidFill>
                  <a:prstClr val="black"/>
                </a:solidFill>
                <a:latin typeface="微軟正黑體" panose="020B0604030504040204" pitchFamily="34" charset="-120"/>
                <a:ea typeface="微軟正黑體" panose="020B0604030504040204" pitchFamily="34" charset="-120"/>
              </a:rPr>
              <a:t>77.5</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SE  = 4.4</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b="1" dirty="0"/>
          </a:p>
        </p:txBody>
      </p:sp>
      <p:sp>
        <p:nvSpPr>
          <p:cNvPr id="12" name="矩形: 圓角 11">
            <a:extLst>
              <a:ext uri="{FF2B5EF4-FFF2-40B4-BE49-F238E27FC236}">
                <a16:creationId xmlns:a16="http://schemas.microsoft.com/office/drawing/2014/main" id="{F8D45B21-5C64-436A-983F-E7AC41DE42BE}"/>
              </a:ext>
            </a:extLst>
          </p:cNvPr>
          <p:cNvSpPr/>
          <p:nvPr/>
        </p:nvSpPr>
        <p:spPr>
          <a:xfrm>
            <a:off x="881315" y="4958554"/>
            <a:ext cx="10429369" cy="830997"/>
          </a:xfrm>
          <a:prstGeom prst="roundRect">
            <a:avLst/>
          </a:prstGeom>
          <a:solidFill>
            <a:srgbClr val="F9B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chemeClr val="tx1"/>
                </a:solidFill>
                <a:latin typeface="微軟正黑體" panose="020B0604030504040204" pitchFamily="34" charset="-120"/>
                <a:ea typeface="微軟正黑體" panose="020B0604030504040204" pitchFamily="34" charset="-120"/>
              </a:rPr>
              <a:t>對於評分分析，發現參與者都是根據其</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感知碰撞時間</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危害因素</a:t>
            </a:r>
            <a:r>
              <a:rPr lang="zh-TW" altLang="en-US" sz="2800" b="1" dirty="0">
                <a:solidFill>
                  <a:prstClr val="black"/>
                </a:solidFill>
                <a:latin typeface="微軟正黑體" panose="020B0604030504040204" pitchFamily="34" charset="-120"/>
                <a:ea typeface="微軟正黑體" panose="020B0604030504040204" pitchFamily="34" charset="-120"/>
              </a:rPr>
              <a:t>進行評分。</a:t>
            </a:r>
            <a:endParaRPr lang="en-US" altLang="zh-TW" sz="2800" b="1" dirty="0">
              <a:solidFill>
                <a:schemeClr val="tx1"/>
              </a:solidFill>
              <a:latin typeface="微軟正黑體" panose="020B0604030504040204" pitchFamily="34" charset="-120"/>
              <a:ea typeface="微軟正黑體" panose="020B0604030504040204" pitchFamily="34" charset="-120"/>
            </a:endParaRPr>
          </a:p>
        </p:txBody>
      </p:sp>
      <p:cxnSp>
        <p:nvCxnSpPr>
          <p:cNvPr id="14" name="直線單箭頭接點 13">
            <a:extLst>
              <a:ext uri="{FF2B5EF4-FFF2-40B4-BE49-F238E27FC236}">
                <a16:creationId xmlns:a16="http://schemas.microsoft.com/office/drawing/2014/main" id="{C0D7EB13-2FE9-4514-BAE0-A7A8C3F5E7A2}"/>
              </a:ext>
            </a:extLst>
          </p:cNvPr>
          <p:cNvCxnSpPr>
            <a:cxnSpLocks/>
          </p:cNvCxnSpPr>
          <p:nvPr/>
        </p:nvCxnSpPr>
        <p:spPr>
          <a:xfrm>
            <a:off x="6055863" y="4007083"/>
            <a:ext cx="0" cy="624468"/>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3451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50802" y="1392700"/>
            <a:ext cx="10479063" cy="132343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實驗集</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和實驗集</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之間，參與者對於影片的評分有顯著差異</a:t>
            </a:r>
            <a:r>
              <a:rPr lang="en-US" altLang="zh-TW" sz="4000" dirty="0">
                <a:solidFill>
                  <a:srgbClr val="2E2E2E"/>
                </a:solidFill>
                <a:latin typeface="NexusSerif"/>
              </a:rPr>
              <a:t> </a:t>
            </a:r>
          </a:p>
          <a:p>
            <a:r>
              <a:rPr lang="zh-TW" altLang="en-US" sz="4000" i="1" dirty="0">
                <a:solidFill>
                  <a:srgbClr val="2E2E2E"/>
                </a:solidFill>
                <a:latin typeface="NexusSerif"/>
              </a:rPr>
              <a:t>  </a:t>
            </a:r>
            <a:r>
              <a:rPr lang="zh-TW" altLang="en-US" sz="3200" dirty="0">
                <a:solidFill>
                  <a:srgbClr val="2E2E2E"/>
                </a:solidFill>
                <a:latin typeface="NexusSerif"/>
              </a:rPr>
              <a:t> </a:t>
            </a:r>
            <a:r>
              <a:rPr lang="en-US" altLang="zh-TW" sz="3200" dirty="0">
                <a:solidFill>
                  <a:srgbClr val="2E2E2E"/>
                </a:solidFill>
                <a:latin typeface="NexusSerif"/>
              </a:rPr>
              <a:t>(</a:t>
            </a:r>
            <a:r>
              <a:rPr lang="zh-TW" altLang="en-US" sz="3200" dirty="0">
                <a:solidFill>
                  <a:srgbClr val="2E2E2E"/>
                </a:solidFill>
                <a:latin typeface="NexusSerif"/>
              </a:rPr>
              <a:t> </a:t>
            </a:r>
            <a:r>
              <a:rPr lang="en-US" altLang="zh-TW" sz="3200" i="1" dirty="0">
                <a:solidFill>
                  <a:srgbClr val="2E2E2E"/>
                </a:solidFill>
                <a:latin typeface="NexusSerif"/>
              </a:rPr>
              <a:t>F</a:t>
            </a:r>
            <a:r>
              <a:rPr lang="en-US" altLang="zh-TW" sz="3200" baseline="-25000" dirty="0">
                <a:solidFill>
                  <a:srgbClr val="2E2E2E"/>
                </a:solidFill>
                <a:latin typeface="NexusSerif"/>
              </a:rPr>
              <a:t>1, 48</a:t>
            </a:r>
            <a:r>
              <a:rPr lang="en-US" altLang="zh-TW" sz="3200" dirty="0">
                <a:solidFill>
                  <a:srgbClr val="2E2E2E"/>
                </a:solidFill>
                <a:latin typeface="NexusSerif"/>
              </a:rPr>
              <a:t> = 4.8, </a:t>
            </a:r>
            <a:r>
              <a:rPr lang="en-US" altLang="zh-TW" sz="3200" i="1" dirty="0">
                <a:solidFill>
                  <a:srgbClr val="2E2E2E"/>
                </a:solidFill>
                <a:latin typeface="NexusSerif"/>
              </a:rPr>
              <a:t>p</a:t>
            </a:r>
            <a:r>
              <a:rPr lang="en-US" altLang="zh-TW" sz="3200" dirty="0">
                <a:solidFill>
                  <a:srgbClr val="2E2E2E"/>
                </a:solidFill>
                <a:latin typeface="NexusSerif"/>
              </a:rPr>
              <a:t> &lt; 0.05)</a:t>
            </a:r>
            <a:endParaRPr lang="zh-TW" altLang="en-US" b="1" dirty="0"/>
          </a:p>
        </p:txBody>
      </p:sp>
      <p:sp>
        <p:nvSpPr>
          <p:cNvPr id="8" name="矩形 7">
            <a:extLst>
              <a:ext uri="{FF2B5EF4-FFF2-40B4-BE49-F238E27FC236}">
                <a16:creationId xmlns:a16="http://schemas.microsoft.com/office/drawing/2014/main" id="{2084BFC6-D361-407C-80CD-278370B72251}"/>
              </a:ext>
            </a:extLst>
          </p:cNvPr>
          <p:cNvSpPr/>
          <p:nvPr/>
        </p:nvSpPr>
        <p:spPr>
          <a:xfrm>
            <a:off x="2841830" y="682318"/>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 危害評分任務</a:t>
            </a:r>
            <a:endParaRPr lang="zh-TW" altLang="en-US" sz="2800" dirty="0"/>
          </a:p>
        </p:txBody>
      </p:sp>
      <p:sp>
        <p:nvSpPr>
          <p:cNvPr id="10" name="矩形 9">
            <a:extLst>
              <a:ext uri="{FF2B5EF4-FFF2-40B4-BE49-F238E27FC236}">
                <a16:creationId xmlns:a16="http://schemas.microsoft.com/office/drawing/2014/main" id="{5483D01A-DDCD-4326-BDA1-953025E0FF0E}"/>
              </a:ext>
            </a:extLst>
          </p:cNvPr>
          <p:cNvSpPr/>
          <p:nvPr/>
        </p:nvSpPr>
        <p:spPr>
          <a:xfrm>
            <a:off x="7257903" y="4763074"/>
            <a:ext cx="4432117" cy="1384995"/>
          </a:xfrm>
          <a:prstGeom prst="rect">
            <a:avLst/>
          </a:prstGeom>
          <a:ln w="76200">
            <a:solidFill>
              <a:srgbClr val="FFC000"/>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這兩個影片中都包括遮擋住的危害，所有駕駛員均認為其危害最小</a:t>
            </a:r>
          </a:p>
        </p:txBody>
      </p:sp>
      <p:sp>
        <p:nvSpPr>
          <p:cNvPr id="11" name="矩形 10">
            <a:extLst>
              <a:ext uri="{FF2B5EF4-FFF2-40B4-BE49-F238E27FC236}">
                <a16:creationId xmlns:a16="http://schemas.microsoft.com/office/drawing/2014/main" id="{0AA119A1-D8CB-4792-893C-7192BCCC7704}"/>
              </a:ext>
            </a:extLst>
          </p:cNvPr>
          <p:cNvSpPr/>
          <p:nvPr/>
        </p:nvSpPr>
        <p:spPr>
          <a:xfrm>
            <a:off x="250802" y="3547136"/>
            <a:ext cx="10479063" cy="132343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影片之間，參與者對於影片的評分也有顯著差異</a:t>
            </a:r>
            <a:r>
              <a:rPr lang="en-US" altLang="zh-TW" sz="4000" dirty="0">
                <a:solidFill>
                  <a:srgbClr val="2E2E2E"/>
                </a:solidFill>
                <a:latin typeface="NexusSerif"/>
              </a:rPr>
              <a:t> </a:t>
            </a:r>
          </a:p>
          <a:p>
            <a:r>
              <a:rPr lang="zh-TW" altLang="en-US" sz="4000" i="1" dirty="0">
                <a:solidFill>
                  <a:srgbClr val="2E2E2E"/>
                </a:solidFill>
                <a:latin typeface="NexusSerif"/>
              </a:rPr>
              <a:t>  </a:t>
            </a:r>
            <a:r>
              <a:rPr lang="zh-TW" altLang="en-US" sz="3200" dirty="0">
                <a:solidFill>
                  <a:srgbClr val="2E2E2E"/>
                </a:solidFill>
                <a:latin typeface="NexusSerif"/>
              </a:rPr>
              <a:t> </a:t>
            </a:r>
            <a:r>
              <a:rPr lang="en-US" altLang="zh-TW" sz="3200" dirty="0">
                <a:solidFill>
                  <a:srgbClr val="2E2E2E"/>
                </a:solidFill>
                <a:latin typeface="NexusSerif"/>
              </a:rPr>
              <a:t>(</a:t>
            </a:r>
            <a:r>
              <a:rPr lang="en-US" altLang="zh-TW" sz="3200" i="1" dirty="0">
                <a:solidFill>
                  <a:srgbClr val="2E2E2E"/>
                </a:solidFill>
                <a:latin typeface="NexusSerif"/>
              </a:rPr>
              <a:t>F</a:t>
            </a:r>
            <a:r>
              <a:rPr lang="en-US" altLang="zh-TW" sz="3200" baseline="-25000" dirty="0">
                <a:solidFill>
                  <a:srgbClr val="2E2E2E"/>
                </a:solidFill>
                <a:latin typeface="NexusSerif"/>
              </a:rPr>
              <a:t>7, 357</a:t>
            </a:r>
            <a:r>
              <a:rPr lang="en-US" altLang="zh-TW" sz="3200" dirty="0">
                <a:solidFill>
                  <a:srgbClr val="2E2E2E"/>
                </a:solidFill>
                <a:latin typeface="NexusSerif"/>
              </a:rPr>
              <a:t> = 49.58, </a:t>
            </a:r>
            <a:r>
              <a:rPr lang="en-US" altLang="zh-TW" sz="3200" i="1" dirty="0">
                <a:solidFill>
                  <a:srgbClr val="2E2E2E"/>
                </a:solidFill>
                <a:latin typeface="NexusSerif"/>
              </a:rPr>
              <a:t>p</a:t>
            </a:r>
            <a:r>
              <a:rPr lang="en-US" altLang="zh-TW" sz="3200" dirty="0">
                <a:solidFill>
                  <a:srgbClr val="2E2E2E"/>
                </a:solidFill>
                <a:latin typeface="NexusSerif"/>
              </a:rPr>
              <a:t> &lt; 0.01)</a:t>
            </a:r>
            <a:endParaRPr lang="zh-TW" altLang="en-US" b="1" dirty="0"/>
          </a:p>
        </p:txBody>
      </p:sp>
      <p:sp>
        <p:nvSpPr>
          <p:cNvPr id="15" name="矩形 14">
            <a:extLst>
              <a:ext uri="{FF2B5EF4-FFF2-40B4-BE49-F238E27FC236}">
                <a16:creationId xmlns:a16="http://schemas.microsoft.com/office/drawing/2014/main" id="{CEFEE8C5-BD4E-49DB-9F8F-3ECEA49190C0}"/>
              </a:ext>
            </a:extLst>
          </p:cNvPr>
          <p:cNvSpPr/>
          <p:nvPr/>
        </p:nvSpPr>
        <p:spPr>
          <a:xfrm>
            <a:off x="224566" y="4988703"/>
            <a:ext cx="11742868" cy="1815882"/>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影片中顯示出</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個同質性的群組</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評分最低的危害：</a:t>
            </a:r>
            <a:r>
              <a:rPr lang="en-US" altLang="zh-TW" sz="2800" b="1" dirty="0">
                <a:solidFill>
                  <a:prstClr val="black"/>
                </a:solidFill>
                <a:latin typeface="微軟正黑體" panose="020B0604030504040204" pitchFamily="34" charset="-120"/>
                <a:ea typeface="微軟正黑體" panose="020B0604030504040204" pitchFamily="34" charset="-120"/>
              </a:rPr>
              <a:t>M2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 M10</a:t>
            </a: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評分中間的危害：</a:t>
            </a:r>
            <a:r>
              <a:rPr lang="en-US" altLang="zh-TW" sz="2800" b="1" dirty="0">
                <a:solidFill>
                  <a:prstClr val="black"/>
                </a:solidFill>
                <a:latin typeface="微軟正黑體" panose="020B0604030504040204" pitchFamily="34" charset="-120"/>
                <a:ea typeface="微軟正黑體" panose="020B0604030504040204" pitchFamily="34" charset="-120"/>
              </a:rPr>
              <a:t>M1, M6,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 M8</a:t>
            </a: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評分最高的危害：</a:t>
            </a:r>
            <a:r>
              <a:rPr lang="en-US" altLang="zh-TW" sz="2800" b="1" dirty="0">
                <a:solidFill>
                  <a:prstClr val="black"/>
                </a:solidFill>
                <a:latin typeface="微軟正黑體" panose="020B0604030504040204" pitchFamily="34" charset="-120"/>
                <a:ea typeface="微軟正黑體" panose="020B0604030504040204" pitchFamily="34" charset="-120"/>
              </a:rPr>
              <a:t>M3, M4,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 M7</a:t>
            </a:r>
            <a:endParaRPr lang="zh-TW" altLang="en-US" b="1" dirty="0">
              <a:solidFill>
                <a:prstClr val="black"/>
              </a:solidFill>
            </a:endParaRPr>
          </a:p>
        </p:txBody>
      </p:sp>
      <p:sp>
        <p:nvSpPr>
          <p:cNvPr id="17" name="矩形 16">
            <a:extLst>
              <a:ext uri="{FF2B5EF4-FFF2-40B4-BE49-F238E27FC236}">
                <a16:creationId xmlns:a16="http://schemas.microsoft.com/office/drawing/2014/main" id="{F0B51478-FBD1-46B1-9206-33A15E5612A8}"/>
              </a:ext>
            </a:extLst>
          </p:cNvPr>
          <p:cNvSpPr/>
          <p:nvPr/>
        </p:nvSpPr>
        <p:spPr>
          <a:xfrm>
            <a:off x="250802" y="2782898"/>
            <a:ext cx="11742868"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實驗集</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不可控制的十字路口</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比實驗集</a:t>
            </a:r>
            <a:r>
              <a:rPr lang="en-US" altLang="zh-TW" sz="2800" b="1" dirty="0">
                <a:solidFill>
                  <a:prstClr val="black"/>
                </a:solidFill>
                <a:latin typeface="微軟正黑體" panose="020B0604030504040204" pitchFamily="34" charset="-120"/>
                <a:ea typeface="微軟正黑體" panose="020B0604030504040204" pitchFamily="34" charset="-120"/>
              </a:rPr>
              <a:t>3 (</a:t>
            </a:r>
            <a:r>
              <a:rPr lang="zh-TW" altLang="en-US" sz="2800" b="1" dirty="0">
                <a:solidFill>
                  <a:prstClr val="black"/>
                </a:solidFill>
                <a:latin typeface="微軟正黑體" panose="020B0604030504040204" pitchFamily="34" charset="-120"/>
                <a:ea typeface="微軟正黑體" panose="020B0604030504040204" pitchFamily="34" charset="-120"/>
              </a:rPr>
              <a:t>可控制的十字路口</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有顯著較高的危害評分</a:t>
            </a:r>
            <a:endParaRPr lang="zh-TW" altLang="en-US" b="1" dirty="0"/>
          </a:p>
        </p:txBody>
      </p:sp>
      <p:sp>
        <p:nvSpPr>
          <p:cNvPr id="2" name="箭號: 向右 1">
            <a:extLst>
              <a:ext uri="{FF2B5EF4-FFF2-40B4-BE49-F238E27FC236}">
                <a16:creationId xmlns:a16="http://schemas.microsoft.com/office/drawing/2014/main" id="{D9C24415-2AAA-47CA-B4C9-EA674D9BF5B8}"/>
              </a:ext>
            </a:extLst>
          </p:cNvPr>
          <p:cNvSpPr/>
          <p:nvPr/>
        </p:nvSpPr>
        <p:spPr>
          <a:xfrm>
            <a:off x="5915241" y="5455571"/>
            <a:ext cx="1217079" cy="28875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44998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2E223DB4-0460-4A50-ABBC-2506D51D2E80}"/>
              </a:ext>
            </a:extLst>
          </p:cNvPr>
          <p:cNvSpPr/>
          <p:nvPr/>
        </p:nvSpPr>
        <p:spPr>
          <a:xfrm>
            <a:off x="627017" y="4212160"/>
            <a:ext cx="11062006" cy="1815882"/>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重複過程中，經驗豐富的駕駛員轉移他們的注視點從可見、已看見的危險到周圍環境中的其他相關元素，同時也注意著危險的存在。</a:t>
            </a:r>
            <a:endParaRPr lang="en-US" altLang="zh-TW" sz="2800" b="1" dirty="0">
              <a:solidFill>
                <a:prstClr val="black"/>
              </a:solidFill>
              <a:latin typeface="微軟正黑體" panose="020B0604030504040204" pitchFamily="34" charset="-120"/>
              <a:ea typeface="微軟正黑體" panose="020B0604030504040204" pitchFamily="34" charset="-120"/>
            </a:endParaRPr>
          </a:p>
          <a:p>
            <a:r>
              <a:rPr lang="zh-TW" altLang="en-US" sz="2800" b="1" dirty="0">
                <a:solidFill>
                  <a:prstClr val="black"/>
                </a:solidFill>
                <a:latin typeface="微軟正黑體" panose="020B0604030504040204" pitchFamily="34" charset="-120"/>
                <a:ea typeface="微軟正黑體" panose="020B0604030504040204" pitchFamily="34" charset="-120"/>
              </a:rPr>
              <a:t>因此，與沒有經驗的年輕駕駛員相比，有經驗的駕駛員展示的這種道路掃描模式</a:t>
            </a:r>
            <a:r>
              <a:rPr lang="zh-TW" altLang="en-US" sz="2800" b="1" dirty="0">
                <a:solidFill>
                  <a:srgbClr val="C00000"/>
                </a:solidFill>
                <a:latin typeface="微軟正黑體" panose="020B0604030504040204" pitchFamily="34" charset="-120"/>
                <a:ea typeface="微軟正黑體" panose="020B0604030504040204" pitchFamily="34" charset="-120"/>
              </a:rPr>
              <a:t>實際上證明了他們的優越掃描策略</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cxnSp>
        <p:nvCxnSpPr>
          <p:cNvPr id="14" name="直線單箭頭接點 13">
            <a:extLst>
              <a:ext uri="{FF2B5EF4-FFF2-40B4-BE49-F238E27FC236}">
                <a16:creationId xmlns:a16="http://schemas.microsoft.com/office/drawing/2014/main" id="{38407666-64A2-4996-B6B9-8F58880DA9E0}"/>
              </a:ext>
            </a:extLst>
          </p:cNvPr>
          <p:cNvCxnSpPr/>
          <p:nvPr/>
        </p:nvCxnSpPr>
        <p:spPr>
          <a:xfrm>
            <a:off x="6051394" y="3387887"/>
            <a:ext cx="0" cy="48852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矩形: 圓角 7">
            <a:extLst>
              <a:ext uri="{FF2B5EF4-FFF2-40B4-BE49-F238E27FC236}">
                <a16:creationId xmlns:a16="http://schemas.microsoft.com/office/drawing/2014/main" id="{A5CCCD76-9149-43D5-8258-BF25A27BE1E8}"/>
              </a:ext>
            </a:extLst>
          </p:cNvPr>
          <p:cNvSpPr/>
          <p:nvPr/>
        </p:nvSpPr>
        <p:spPr>
          <a:xfrm>
            <a:off x="1646663" y="1943365"/>
            <a:ext cx="8809462" cy="1015638"/>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在可視已看見的危險中，第三次重複過程下，有經驗的駕駛員比沒有經驗的駕駛員的反應時間還慢。</a:t>
            </a:r>
            <a:endParaRPr lang="zh-TW" altLang="en-US" dirty="0"/>
          </a:p>
        </p:txBody>
      </p:sp>
    </p:spTree>
    <p:extLst>
      <p:ext uri="{BB962C8B-B14F-4D97-AF65-F5344CB8AC3E}">
        <p14:creationId xmlns:p14="http://schemas.microsoft.com/office/powerpoint/2010/main" val="58241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D41FA300-584A-4FF8-9852-38E519B53F51}"/>
              </a:ext>
            </a:extLst>
          </p:cNvPr>
          <p:cNvSpPr/>
          <p:nvPr/>
        </p:nvSpPr>
        <p:spPr>
          <a:xfrm>
            <a:off x="627017" y="1641687"/>
            <a:ext cx="10788323"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本研究有一些理論和實踐結論。</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832FAD96-E2D7-4F8F-A6E7-F8B18F4A2BF6}"/>
              </a:ext>
            </a:extLst>
          </p:cNvPr>
          <p:cNvSpPr/>
          <p:nvPr/>
        </p:nvSpPr>
        <p:spPr>
          <a:xfrm>
            <a:off x="424484" y="2191626"/>
            <a:ext cx="10788323"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從理論上講，危害意識和風險感知是兩個相關但不同的過程。</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49709EF9-3FA2-450E-8528-26BEB65C491F}"/>
              </a:ext>
            </a:extLst>
          </p:cNvPr>
          <p:cNvSpPr/>
          <p:nvPr/>
        </p:nvSpPr>
        <p:spPr>
          <a:xfrm>
            <a:off x="424483" y="2751598"/>
            <a:ext cx="11767517"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危害識別是一種在實際的危害識別中占主導地位的能力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風險感知有兩個主要的組成部分，即撞車的可能性和撞車的嚴重性</a:t>
            </a:r>
          </a:p>
        </p:txBody>
      </p:sp>
      <p:sp>
        <p:nvSpPr>
          <p:cNvPr id="4" name="矩形 3">
            <a:extLst>
              <a:ext uri="{FF2B5EF4-FFF2-40B4-BE49-F238E27FC236}">
                <a16:creationId xmlns:a16="http://schemas.microsoft.com/office/drawing/2014/main" id="{D559B0BF-F58B-4789-A5F5-28C63615EB7A}"/>
              </a:ext>
            </a:extLst>
          </p:cNvPr>
          <p:cNvSpPr/>
          <p:nvPr/>
        </p:nvSpPr>
        <p:spPr>
          <a:xfrm>
            <a:off x="424483" y="4292396"/>
            <a:ext cx="2339102" cy="523220"/>
          </a:xfrm>
          <a:prstGeom prst="rect">
            <a:avLst/>
          </a:prstGeom>
          <a:ln w="57150">
            <a:solidFill>
              <a:schemeClr val="accent2">
                <a:lumMod val="75000"/>
              </a:schemeClr>
            </a:solidFill>
          </a:ln>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撞車的可能性</a:t>
            </a:r>
            <a:endParaRPr lang="zh-TW" altLang="en-US" dirty="0"/>
          </a:p>
        </p:txBody>
      </p:sp>
      <p:sp>
        <p:nvSpPr>
          <p:cNvPr id="9" name="矩形 8">
            <a:extLst>
              <a:ext uri="{FF2B5EF4-FFF2-40B4-BE49-F238E27FC236}">
                <a16:creationId xmlns:a16="http://schemas.microsoft.com/office/drawing/2014/main" id="{E0F64CB0-8C15-42F2-90B9-F136BB440BF6}"/>
              </a:ext>
            </a:extLst>
          </p:cNvPr>
          <p:cNvSpPr/>
          <p:nvPr/>
        </p:nvSpPr>
        <p:spPr>
          <a:xfrm>
            <a:off x="3034098" y="3882640"/>
            <a:ext cx="8331108"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在實際的危害識別中發揮作用，也就是當駕駛員認為情況可能會撞車時，他們會按下反應按鈕。</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也是危害意識和風險感知相互作用的地方。</a:t>
            </a:r>
          </a:p>
        </p:txBody>
      </p:sp>
      <p:sp>
        <p:nvSpPr>
          <p:cNvPr id="12" name="矩形 11">
            <a:extLst>
              <a:ext uri="{FF2B5EF4-FFF2-40B4-BE49-F238E27FC236}">
                <a16:creationId xmlns:a16="http://schemas.microsoft.com/office/drawing/2014/main" id="{95DBFC7A-ED30-4F83-B705-77990F6EE8CB}"/>
              </a:ext>
            </a:extLst>
          </p:cNvPr>
          <p:cNvSpPr/>
          <p:nvPr/>
        </p:nvSpPr>
        <p:spPr>
          <a:xfrm>
            <a:off x="424483" y="5677578"/>
            <a:ext cx="2339102" cy="523220"/>
          </a:xfrm>
          <a:prstGeom prst="rect">
            <a:avLst/>
          </a:prstGeom>
          <a:ln w="57150">
            <a:solidFill>
              <a:schemeClr val="accent2">
                <a:lumMod val="75000"/>
              </a:schemeClr>
            </a:solidFill>
          </a:ln>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撞車的嚴重性</a:t>
            </a:r>
            <a:endParaRPr lang="zh-TW" altLang="en-US" dirty="0"/>
          </a:p>
        </p:txBody>
      </p:sp>
      <p:sp>
        <p:nvSpPr>
          <p:cNvPr id="13" name="矩形 12">
            <a:extLst>
              <a:ext uri="{FF2B5EF4-FFF2-40B4-BE49-F238E27FC236}">
                <a16:creationId xmlns:a16="http://schemas.microsoft.com/office/drawing/2014/main" id="{FA818A89-AE69-4701-8B0E-7029B5EA80B2}"/>
              </a:ext>
            </a:extLst>
          </p:cNvPr>
          <p:cNvSpPr/>
          <p:nvPr/>
        </p:nvSpPr>
        <p:spPr>
          <a:xfrm>
            <a:off x="3084232" y="5677578"/>
            <a:ext cx="8331108"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僅在駕駛員需要事後評估危險性時才出現。</a:t>
            </a:r>
          </a:p>
        </p:txBody>
      </p:sp>
    </p:spTree>
    <p:extLst>
      <p:ext uri="{BB962C8B-B14F-4D97-AF65-F5344CB8AC3E}">
        <p14:creationId xmlns:p14="http://schemas.microsoft.com/office/powerpoint/2010/main" val="24207332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D41FA300-584A-4FF8-9852-38E519B53F51}"/>
              </a:ext>
            </a:extLst>
          </p:cNvPr>
          <p:cNvSpPr/>
          <p:nvPr/>
        </p:nvSpPr>
        <p:spPr>
          <a:xfrm>
            <a:off x="627017" y="1641687"/>
            <a:ext cx="10788323"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本研究有一些理論和實踐結論。</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832FAD96-E2D7-4F8F-A6E7-F8B18F4A2BF6}"/>
              </a:ext>
            </a:extLst>
          </p:cNvPr>
          <p:cNvSpPr/>
          <p:nvPr/>
        </p:nvSpPr>
        <p:spPr>
          <a:xfrm>
            <a:off x="424484" y="2191626"/>
            <a:ext cx="1078832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實踐的結論在於，十字路口對於新手駕駛者是個威脅，尤其是那些不受控制</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沒有交通標誌</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十字路口的潛在危害。</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cxnSp>
        <p:nvCxnSpPr>
          <p:cNvPr id="3" name="直線單箭頭接點 2">
            <a:extLst>
              <a:ext uri="{FF2B5EF4-FFF2-40B4-BE49-F238E27FC236}">
                <a16:creationId xmlns:a16="http://schemas.microsoft.com/office/drawing/2014/main" id="{1640B65E-A2EA-4363-8E62-FDF9E570C674}"/>
              </a:ext>
            </a:extLst>
          </p:cNvPr>
          <p:cNvCxnSpPr/>
          <p:nvPr/>
        </p:nvCxnSpPr>
        <p:spPr>
          <a:xfrm>
            <a:off x="5727032" y="3163253"/>
            <a:ext cx="0" cy="5173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矩形 6">
            <a:extLst>
              <a:ext uri="{FF2B5EF4-FFF2-40B4-BE49-F238E27FC236}">
                <a16:creationId xmlns:a16="http://schemas.microsoft.com/office/drawing/2014/main" id="{C520BEE7-980D-4F91-AB2D-4AD6B3ED2FD1}"/>
              </a:ext>
            </a:extLst>
          </p:cNvPr>
          <p:cNvSpPr/>
          <p:nvPr/>
        </p:nvSpPr>
        <p:spPr>
          <a:xfrm>
            <a:off x="1900992" y="3680611"/>
            <a:ext cx="7868646"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應該使他們的注意力集中在可能發生意外的區域</a:t>
            </a:r>
          </a:p>
        </p:txBody>
      </p:sp>
      <p:sp>
        <p:nvSpPr>
          <p:cNvPr id="14" name="矩形 13">
            <a:extLst>
              <a:ext uri="{FF2B5EF4-FFF2-40B4-BE49-F238E27FC236}">
                <a16:creationId xmlns:a16="http://schemas.microsoft.com/office/drawing/2014/main" id="{303F0983-CC6C-4F6B-8DD5-EB65F3E07E91}"/>
              </a:ext>
            </a:extLst>
          </p:cNvPr>
          <p:cNvSpPr/>
          <p:nvPr/>
        </p:nvSpPr>
        <p:spPr>
          <a:xfrm>
            <a:off x="424484" y="4299029"/>
            <a:ext cx="1137170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未來的培訓計劃應著重於教導新手駕駛員須注意行人可能出現的位置以及行人最有可能被遮擋住的地方。</a:t>
            </a:r>
          </a:p>
        </p:txBody>
      </p:sp>
      <p:sp>
        <p:nvSpPr>
          <p:cNvPr id="15" name="矩形 14">
            <a:extLst>
              <a:ext uri="{FF2B5EF4-FFF2-40B4-BE49-F238E27FC236}">
                <a16:creationId xmlns:a16="http://schemas.microsoft.com/office/drawing/2014/main" id="{6FBE8C75-D63D-44D3-8055-214CF7AEDABA}"/>
              </a:ext>
            </a:extLst>
          </p:cNvPr>
          <p:cNvSpPr/>
          <p:nvPr/>
        </p:nvSpPr>
        <p:spPr>
          <a:xfrm>
            <a:off x="424484" y="5452325"/>
            <a:ext cx="1078832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風險感知可能會受到駕駛員危險意識能力的影響，所以建議增加駕駛者的危險意識能力，可減輕新手駕駛者“冒險”的態度。</a:t>
            </a:r>
          </a:p>
        </p:txBody>
      </p:sp>
    </p:spTree>
    <p:extLst>
      <p:ext uri="{BB962C8B-B14F-4D97-AF65-F5344CB8AC3E}">
        <p14:creationId xmlns:p14="http://schemas.microsoft.com/office/powerpoint/2010/main" val="755989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1434995"/>
            <a:ext cx="1131047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經驗豐富的駕駛者和新手駕駛者之間的危害意識和風險感知能力上的差異也可以通過</a:t>
            </a: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回顧任務等級</a:t>
            </a:r>
            <a:r>
              <a:rPr lang="zh-TW" altLang="en-US" sz="2800" b="1" dirty="0">
                <a:solidFill>
                  <a:prstClr val="black"/>
                </a:solidFill>
                <a:latin typeface="微軟正黑體" panose="020B0604030504040204" pitchFamily="34" charset="-120"/>
                <a:ea typeface="微軟正黑體" panose="020B0604030504040204" pitchFamily="34" charset="-120"/>
              </a:rPr>
              <a:t>來檢查</a:t>
            </a: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398303" y="3149468"/>
            <a:ext cx="1162271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駕駛者對危險或風險相關的變項進行評分（例如，評估自己處理某些情況的能力）或將交通場景進行分類任務</a:t>
            </a:r>
            <a:r>
              <a:rPr lang="en-US" altLang="zh-TW" sz="2800" b="1" dirty="0">
                <a:solidFill>
                  <a:prstClr val="black"/>
                </a:solidFill>
                <a:latin typeface="微軟正黑體" panose="020B0604030504040204" pitchFamily="34" charset="-120"/>
                <a:ea typeface="微軟正黑體" panose="020B0604030504040204" pitchFamily="34" charset="-120"/>
              </a:rPr>
              <a:t>(e.g., Benda and </a:t>
            </a:r>
            <a:r>
              <a:rPr lang="en-US" altLang="zh-TW" sz="2800" b="1" dirty="0" err="1">
                <a:solidFill>
                  <a:prstClr val="black"/>
                </a:solidFill>
                <a:latin typeface="微軟正黑體" panose="020B0604030504040204" pitchFamily="34" charset="-120"/>
                <a:ea typeface="微軟正黑體" panose="020B0604030504040204" pitchFamily="34" charset="-120"/>
              </a:rPr>
              <a:t>Hoyos</a:t>
            </a:r>
            <a:r>
              <a:rPr lang="en-US" altLang="zh-TW" sz="2800" b="1" dirty="0">
                <a:solidFill>
                  <a:prstClr val="black"/>
                </a:solidFill>
                <a:latin typeface="微軟正黑體" panose="020B0604030504040204" pitchFamily="34" charset="-120"/>
                <a:ea typeface="微軟正黑體" panose="020B0604030504040204" pitchFamily="34" charset="-120"/>
              </a:rPr>
              <a:t>, 1983, </a:t>
            </a:r>
            <a:r>
              <a:rPr lang="en-US" altLang="zh-TW" sz="2800" b="1" dirty="0" err="1">
                <a:solidFill>
                  <a:prstClr val="black"/>
                </a:solidFill>
                <a:latin typeface="微軟正黑體" panose="020B0604030504040204" pitchFamily="34" charset="-120"/>
                <a:ea typeface="微軟正黑體" panose="020B0604030504040204" pitchFamily="34" charset="-120"/>
              </a:rPr>
              <a:t>Borowsky</a:t>
            </a:r>
            <a:r>
              <a:rPr lang="en-US" altLang="zh-TW" sz="2800" b="1" dirty="0">
                <a:solidFill>
                  <a:prstClr val="black"/>
                </a:solidFill>
                <a:latin typeface="微軟正黑體" panose="020B0604030504040204" pitchFamily="34" charset="-120"/>
                <a:ea typeface="微軟正黑體" panose="020B0604030504040204" pitchFamily="34" charset="-120"/>
              </a:rPr>
              <a:t> et al., 2009).</a:t>
            </a:r>
          </a:p>
        </p:txBody>
      </p:sp>
      <p:sp>
        <p:nvSpPr>
          <p:cNvPr id="2" name="矩形 1">
            <a:extLst>
              <a:ext uri="{FF2B5EF4-FFF2-40B4-BE49-F238E27FC236}">
                <a16:creationId xmlns:a16="http://schemas.microsoft.com/office/drawing/2014/main" id="{B916A0ED-4E01-42CA-A97C-96E899F9F413}"/>
              </a:ext>
            </a:extLst>
          </p:cNvPr>
          <p:cNvSpPr/>
          <p:nvPr/>
        </p:nvSpPr>
        <p:spPr>
          <a:xfrm>
            <a:off x="627017" y="2448124"/>
            <a:ext cx="2339102" cy="523220"/>
          </a:xfrm>
          <a:prstGeom prst="rect">
            <a:avLst/>
          </a:prstGeom>
        </p:spPr>
        <p:txBody>
          <a:bodyPr wrap="none">
            <a:spAutoFit/>
          </a:bodyPr>
          <a:lstStyle/>
          <a:p>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回顧任務等級</a:t>
            </a:r>
            <a:endParaRPr lang="zh-TW" altLang="en-US" dirty="0"/>
          </a:p>
        </p:txBody>
      </p:sp>
      <p:sp>
        <p:nvSpPr>
          <p:cNvPr id="8" name="矩形 7">
            <a:extLst>
              <a:ext uri="{FF2B5EF4-FFF2-40B4-BE49-F238E27FC236}">
                <a16:creationId xmlns:a16="http://schemas.microsoft.com/office/drawing/2014/main" id="{FB606185-66D8-437D-878E-C3F0CA53516C}"/>
              </a:ext>
            </a:extLst>
          </p:cNvPr>
          <p:cNvSpPr/>
          <p:nvPr/>
        </p:nvSpPr>
        <p:spPr>
          <a:xfrm>
            <a:off x="783832" y="5196471"/>
            <a:ext cx="11081762" cy="1384995"/>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回顧性任務往往會將危險與風險混為一談。即，當要求駕駛者對特定情況下的危險程度進行評分時</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危害意識</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，駕駛者無法在某種程度上放棄評估他或她應對情況的能力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風險感知</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圓角矩形 1">
            <a:extLst>
              <a:ext uri="{FF2B5EF4-FFF2-40B4-BE49-F238E27FC236}">
                <a16:creationId xmlns:a16="http://schemas.microsoft.com/office/drawing/2014/main" id="{FBDCD7E7-D373-418C-9DAB-C240D886C125}"/>
              </a:ext>
            </a:extLst>
          </p:cNvPr>
          <p:cNvSpPr/>
          <p:nvPr/>
        </p:nvSpPr>
        <p:spPr>
          <a:xfrm>
            <a:off x="627017" y="5196471"/>
            <a:ext cx="11081762" cy="1409748"/>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0" name="直線單箭頭接點 9">
            <a:extLst>
              <a:ext uri="{FF2B5EF4-FFF2-40B4-BE49-F238E27FC236}">
                <a16:creationId xmlns:a16="http://schemas.microsoft.com/office/drawing/2014/main" id="{0E6940B3-2377-4CEB-86B7-4484DEE5F489}"/>
              </a:ext>
            </a:extLst>
          </p:cNvPr>
          <p:cNvCxnSpPr>
            <a:cxnSpLocks/>
          </p:cNvCxnSpPr>
          <p:nvPr/>
        </p:nvCxnSpPr>
        <p:spPr>
          <a:xfrm>
            <a:off x="6066263" y="4534463"/>
            <a:ext cx="0" cy="662008"/>
          </a:xfrm>
          <a:prstGeom prst="straightConnector1">
            <a:avLst/>
          </a:prstGeom>
          <a:ln w="762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29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CFA78D66-75FB-49DA-A7A2-FF684E2D7ABC}"/>
              </a:ext>
            </a:extLst>
          </p:cNvPr>
          <p:cNvSpPr/>
          <p:nvPr/>
        </p:nvSpPr>
        <p:spPr>
          <a:xfrm>
            <a:off x="627017" y="1532951"/>
            <a:ext cx="11130143" cy="954107"/>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 Benda and </a:t>
            </a:r>
            <a:r>
              <a:rPr lang="en-US" altLang="zh-TW" sz="2800" b="1" dirty="0" err="1">
                <a:solidFill>
                  <a:prstClr val="black"/>
                </a:solidFill>
                <a:latin typeface="微軟正黑體" panose="020B0604030504040204" pitchFamily="34" charset="-120"/>
                <a:ea typeface="微軟正黑體" panose="020B0604030504040204" pitchFamily="34" charset="-120"/>
              </a:rPr>
              <a:t>Hoyos</a:t>
            </a:r>
            <a:r>
              <a:rPr lang="en-US" altLang="zh-TW" sz="2800" b="1" dirty="0">
                <a:solidFill>
                  <a:prstClr val="black"/>
                </a:solidFill>
                <a:latin typeface="微軟正黑體" panose="020B0604030504040204" pitchFamily="34" charset="-120"/>
                <a:ea typeface="微軟正黑體" panose="020B0604030504040204" pitchFamily="34" charset="-120"/>
              </a:rPr>
              <a:t> (1983)</a:t>
            </a:r>
            <a:r>
              <a:rPr lang="zh-TW" altLang="en-US" sz="2800" b="1" dirty="0">
                <a:solidFill>
                  <a:prstClr val="black"/>
                </a:solidFill>
                <a:latin typeface="微軟正黑體" panose="020B0604030504040204" pitchFamily="34" charset="-120"/>
                <a:ea typeface="微軟正黑體" panose="020B0604030504040204" pitchFamily="34" charset="-120"/>
              </a:rPr>
              <a:t>開發了一種分類方法，要求駕駛者根據危險程度的相似性將交通場景照片分類為任意數量的組。</a:t>
            </a:r>
          </a:p>
        </p:txBody>
      </p:sp>
      <p:sp>
        <p:nvSpPr>
          <p:cNvPr id="4" name="矩形 3">
            <a:extLst>
              <a:ext uri="{FF2B5EF4-FFF2-40B4-BE49-F238E27FC236}">
                <a16:creationId xmlns:a16="http://schemas.microsoft.com/office/drawing/2014/main" id="{535AD007-2002-4BE0-8F5E-4BFED0D2B203}"/>
              </a:ext>
            </a:extLst>
          </p:cNvPr>
          <p:cNvSpPr/>
          <p:nvPr/>
        </p:nvSpPr>
        <p:spPr>
          <a:xfrm>
            <a:off x="1159387" y="3368320"/>
            <a:ext cx="9879628"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但這個方法讓參與者無法避免去估計自己處理目前情況的能力</a:t>
            </a:r>
          </a:p>
        </p:txBody>
      </p:sp>
      <p:cxnSp>
        <p:nvCxnSpPr>
          <p:cNvPr id="6" name="直線單箭頭接點 5">
            <a:extLst>
              <a:ext uri="{FF2B5EF4-FFF2-40B4-BE49-F238E27FC236}">
                <a16:creationId xmlns:a16="http://schemas.microsoft.com/office/drawing/2014/main" id="{0F85539A-97B2-44CC-938B-8E321764375F}"/>
              </a:ext>
            </a:extLst>
          </p:cNvPr>
          <p:cNvCxnSpPr/>
          <p:nvPr/>
        </p:nvCxnSpPr>
        <p:spPr>
          <a:xfrm>
            <a:off x="6096000" y="2627309"/>
            <a:ext cx="0" cy="50090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48701861-4584-44EB-BAA3-5ADE951683B5}"/>
              </a:ext>
            </a:extLst>
          </p:cNvPr>
          <p:cNvSpPr/>
          <p:nvPr/>
        </p:nvSpPr>
        <p:spPr>
          <a:xfrm>
            <a:off x="434839" y="4187152"/>
            <a:ext cx="11322320" cy="1384995"/>
          </a:xfrm>
          <a:prstGeom prst="rect">
            <a:avLst/>
          </a:prstGeom>
        </p:spPr>
        <p:txBody>
          <a:bodyPr wrap="square">
            <a:spAutoFit/>
          </a:bodyPr>
          <a:lstStyle/>
          <a:p>
            <a:pPr marL="45720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Borowsky</a:t>
            </a:r>
            <a:r>
              <a:rPr lang="en-US" altLang="zh-TW" sz="2800" b="1" dirty="0">
                <a:solidFill>
                  <a:prstClr val="black"/>
                </a:solidFill>
                <a:latin typeface="微軟正黑體" panose="020B0604030504040204" pitchFamily="34" charset="-120"/>
                <a:ea typeface="微軟正黑體" panose="020B0604030504040204" pitchFamily="34" charset="-120"/>
              </a:rPr>
              <a:t> et al. (2009)</a:t>
            </a:r>
            <a:r>
              <a:rPr lang="zh-TW" altLang="en-US" sz="2800" b="1" dirty="0">
                <a:solidFill>
                  <a:prstClr val="black"/>
                </a:solidFill>
                <a:latin typeface="微軟正黑體" panose="020B0604030504040204" pitchFamily="34" charset="-120"/>
                <a:ea typeface="微軟正黑體" panose="020B0604030504040204" pitchFamily="34" charset="-120"/>
              </a:rPr>
              <a:t>的研究中，讓新手駕駛者，有經驗的駕駛者和有經驗的老駕駛者觀看六部交通場景影片（住宅和城市</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並進行分類，發現了兩個主要的分類標準：</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CD7710F5-ED2E-411D-8805-938B8680A0F8}"/>
              </a:ext>
            </a:extLst>
          </p:cNvPr>
          <p:cNvSpPr/>
          <p:nvPr/>
        </p:nvSpPr>
        <p:spPr>
          <a:xfrm>
            <a:off x="897534" y="5681181"/>
            <a:ext cx="3576620" cy="954107"/>
          </a:xfrm>
          <a:prstGeom prst="rect">
            <a:avLst/>
          </a:prstGeom>
        </p:spPr>
        <p:txBody>
          <a:bodyPr wrap="none">
            <a:spAutoFit/>
          </a:bodyPr>
          <a:lstStyle/>
          <a:p>
            <a:pPr marL="514350" indent="-514350">
              <a:buAutoNum type="arabicParenBoth"/>
            </a:pPr>
            <a:r>
              <a:rPr lang="zh-TW" altLang="en-US" sz="2800" b="1" dirty="0">
                <a:solidFill>
                  <a:prstClr val="black"/>
                </a:solidFill>
                <a:latin typeface="微軟正黑體" panose="020B0604030504040204" pitchFamily="34" charset="-120"/>
                <a:ea typeface="微軟正黑體" panose="020B0604030504040204" pitchFamily="34" charset="-120"/>
              </a:rPr>
              <a:t>危害事物</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AutoNum type="arabicParenBoth"/>
            </a:pPr>
            <a:r>
              <a:rPr lang="zh-TW" altLang="en-US" sz="2800" b="1" dirty="0">
                <a:solidFill>
                  <a:prstClr val="black"/>
                </a:solidFill>
                <a:latin typeface="微軟正黑體" panose="020B0604030504040204" pitchFamily="34" charset="-120"/>
                <a:ea typeface="微軟正黑體" panose="020B0604030504040204" pitchFamily="34" charset="-120"/>
              </a:rPr>
              <a:t>環境特徵的相似性</a:t>
            </a:r>
          </a:p>
        </p:txBody>
      </p:sp>
    </p:spTree>
    <p:extLst>
      <p:ext uri="{BB962C8B-B14F-4D97-AF65-F5344CB8AC3E}">
        <p14:creationId xmlns:p14="http://schemas.microsoft.com/office/powerpoint/2010/main" val="4005678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CFA78D66-75FB-49DA-A7A2-FF684E2D7ABC}"/>
              </a:ext>
            </a:extLst>
          </p:cNvPr>
          <p:cNvSpPr/>
          <p:nvPr/>
        </p:nvSpPr>
        <p:spPr>
          <a:xfrm>
            <a:off x="627017" y="1532951"/>
            <a:ext cx="11130143" cy="954107"/>
          </a:xfrm>
          <a:prstGeom prst="rect">
            <a:avLst/>
          </a:prstGeom>
        </p:spPr>
        <p:txBody>
          <a:bodyPr wrap="square">
            <a:spAutoFit/>
          </a:bodyPr>
          <a:lstStyle/>
          <a:p>
            <a:pPr marL="45720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Borowsky</a:t>
            </a:r>
            <a:r>
              <a:rPr lang="en-US" altLang="zh-TW" sz="2800" b="1" dirty="0">
                <a:solidFill>
                  <a:prstClr val="black"/>
                </a:solidFill>
                <a:latin typeface="微軟正黑體" panose="020B0604030504040204" pitchFamily="34" charset="-120"/>
                <a:ea typeface="微軟正黑體" panose="020B0604030504040204" pitchFamily="34" charset="-120"/>
              </a:rPr>
              <a:t> et al. (2010a)</a:t>
            </a:r>
            <a:r>
              <a:rPr lang="zh-TW" altLang="en-US" sz="2800" b="1" dirty="0">
                <a:solidFill>
                  <a:prstClr val="black"/>
                </a:solidFill>
                <a:latin typeface="微軟正黑體" panose="020B0604030504040204" pitchFamily="34" charset="-120"/>
                <a:ea typeface="微軟正黑體" panose="020B0604030504040204" pitchFamily="34" charset="-120"/>
              </a:rPr>
              <a:t>研究新手駕駛者在危害感知訓練後，對於分類相似的危害情況時，發現了第</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種危害分類標準。</a:t>
            </a:r>
          </a:p>
        </p:txBody>
      </p:sp>
      <p:sp>
        <p:nvSpPr>
          <p:cNvPr id="8" name="矩形 7">
            <a:extLst>
              <a:ext uri="{FF2B5EF4-FFF2-40B4-BE49-F238E27FC236}">
                <a16:creationId xmlns:a16="http://schemas.microsoft.com/office/drawing/2014/main" id="{CD7710F5-ED2E-411D-8805-938B8680A0F8}"/>
              </a:ext>
            </a:extLst>
          </p:cNvPr>
          <p:cNvSpPr/>
          <p:nvPr/>
        </p:nvSpPr>
        <p:spPr>
          <a:xfrm>
            <a:off x="899478" y="3396079"/>
            <a:ext cx="10393041" cy="954107"/>
          </a:xfrm>
          <a:prstGeom prst="rect">
            <a:avLst/>
          </a:prstGeom>
        </p:spPr>
        <p:txBody>
          <a:bodyPr wrap="square">
            <a:spAutoFit/>
          </a:bodyPr>
          <a:lstStyle/>
          <a:p>
            <a:pPr marL="514350" indent="-51435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該標準建議駕駛者可以根據情況的接近程度或防止撞車所需要的時間，將交通場景分類。</a:t>
            </a:r>
          </a:p>
        </p:txBody>
      </p:sp>
      <p:sp>
        <p:nvSpPr>
          <p:cNvPr id="11" name="矩形 10">
            <a:extLst>
              <a:ext uri="{FF2B5EF4-FFF2-40B4-BE49-F238E27FC236}">
                <a16:creationId xmlns:a16="http://schemas.microsoft.com/office/drawing/2014/main" id="{7AFCD92C-2FC6-4302-9A9A-5661B8A75DBD}"/>
              </a:ext>
            </a:extLst>
          </p:cNvPr>
          <p:cNvSpPr/>
          <p:nvPr/>
        </p:nvSpPr>
        <p:spPr>
          <a:xfrm>
            <a:off x="1133213" y="2728151"/>
            <a:ext cx="2895344"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 感知碰撞時間</a:t>
            </a:r>
          </a:p>
        </p:txBody>
      </p:sp>
    </p:spTree>
    <p:extLst>
      <p:ext uri="{BB962C8B-B14F-4D97-AF65-F5344CB8AC3E}">
        <p14:creationId xmlns:p14="http://schemas.microsoft.com/office/powerpoint/2010/main" val="500019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BE0B319D-AB20-4901-9D03-02276E13D859}"/>
              </a:ext>
            </a:extLst>
          </p:cNvPr>
          <p:cNvSpPr/>
          <p:nvPr/>
        </p:nvSpPr>
        <p:spPr>
          <a:xfrm>
            <a:off x="419973" y="3603743"/>
            <a:ext cx="11322320" cy="523220"/>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分類任務</a:t>
            </a:r>
            <a:r>
              <a:rPr lang="zh-TW" altLang="en-US" sz="2800" b="1" dirty="0">
                <a:solidFill>
                  <a:prstClr val="black"/>
                </a:solidFill>
                <a:latin typeface="微軟正黑體" panose="020B0604030504040204" pitchFamily="34" charset="-120"/>
                <a:ea typeface="微軟正黑體" panose="020B0604030504040204" pitchFamily="34" charset="-120"/>
              </a:rPr>
              <a:t>讓駕駛員選擇一個單一的分類標準</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這可能會有侷限性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3" name="矩形 12">
            <a:extLst>
              <a:ext uri="{FF2B5EF4-FFF2-40B4-BE49-F238E27FC236}">
                <a16:creationId xmlns:a16="http://schemas.microsoft.com/office/drawing/2014/main" id="{823900D5-595B-4061-9B7C-164AA7011EE6}"/>
              </a:ext>
            </a:extLst>
          </p:cNvPr>
          <p:cNvSpPr/>
          <p:nvPr/>
        </p:nvSpPr>
        <p:spPr>
          <a:xfrm>
            <a:off x="449708" y="1762282"/>
            <a:ext cx="10892394"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此研究主要探討</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危害事物</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環境特徵的相似性</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感知碰撞時間</a:t>
            </a:r>
            <a:r>
              <a:rPr lang="zh-TW" altLang="en-US" sz="2800" b="1" dirty="0">
                <a:solidFill>
                  <a:prstClr val="black"/>
                </a:solidFill>
                <a:latin typeface="微軟正黑體" panose="020B0604030504040204" pitchFamily="34" charset="-120"/>
                <a:ea typeface="微軟正黑體" panose="020B0604030504040204" pitchFamily="34" charset="-120"/>
              </a:rPr>
              <a:t>，這</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種可能的分類標準。</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且採用預先建立交通場景的任務，已建立更多可控制的因素。</a:t>
            </a:r>
          </a:p>
        </p:txBody>
      </p:sp>
      <p:sp>
        <p:nvSpPr>
          <p:cNvPr id="15" name="圓角矩形 1">
            <a:extLst>
              <a:ext uri="{FF2B5EF4-FFF2-40B4-BE49-F238E27FC236}">
                <a16:creationId xmlns:a16="http://schemas.microsoft.com/office/drawing/2014/main" id="{BAA7CC60-ED79-4F9A-89BD-4818CE52169C}"/>
              </a:ext>
            </a:extLst>
          </p:cNvPr>
          <p:cNvSpPr/>
          <p:nvPr/>
        </p:nvSpPr>
        <p:spPr>
          <a:xfrm>
            <a:off x="200722" y="1669793"/>
            <a:ext cx="11541570" cy="1550967"/>
          </a:xfrm>
          <a:prstGeom prst="roundRect">
            <a:avLst/>
          </a:prstGeom>
          <a:noFill/>
          <a:ln w="76200">
            <a:solidFill>
              <a:srgbClr val="F2A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a:extLst>
              <a:ext uri="{FF2B5EF4-FFF2-40B4-BE49-F238E27FC236}">
                <a16:creationId xmlns:a16="http://schemas.microsoft.com/office/drawing/2014/main" id="{CAC2A080-04BB-4AE5-8267-DD44E9D72DA8}"/>
              </a:ext>
            </a:extLst>
          </p:cNvPr>
          <p:cNvSpPr/>
          <p:nvPr/>
        </p:nvSpPr>
        <p:spPr>
          <a:xfrm>
            <a:off x="419972" y="4212487"/>
            <a:ext cx="11881654"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等級評分任務</a:t>
            </a:r>
            <a:r>
              <a:rPr lang="zh-TW" altLang="en-US" sz="2800" b="1" dirty="0">
                <a:solidFill>
                  <a:prstClr val="black"/>
                </a:solidFill>
                <a:latin typeface="微軟正黑體" panose="020B0604030504040204" pitchFamily="34" charset="-120"/>
                <a:ea typeface="微軟正黑體" panose="020B0604030504040204" pitchFamily="34" charset="-120"/>
              </a:rPr>
              <a:t>為駕駛者提供了更大的靈活性，使他們能夠基於多個標準做出判斷。</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6" name="矩形 15">
            <a:extLst>
              <a:ext uri="{FF2B5EF4-FFF2-40B4-BE49-F238E27FC236}">
                <a16:creationId xmlns:a16="http://schemas.microsoft.com/office/drawing/2014/main" id="{B8391202-9486-4AD3-8650-114EC44060B6}"/>
              </a:ext>
            </a:extLst>
          </p:cNvPr>
          <p:cNvSpPr/>
          <p:nvPr/>
        </p:nvSpPr>
        <p:spPr>
          <a:xfrm>
            <a:off x="419971" y="5166594"/>
            <a:ext cx="11106281"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highlight>
                  <a:srgbClr val="F5B487"/>
                </a:highlight>
                <a:latin typeface="微軟正黑體" panose="020B0604030504040204" pitchFamily="34" charset="-120"/>
                <a:ea typeface="微軟正黑體" panose="020B0604030504040204" pitchFamily="34" charset="-120"/>
              </a:rPr>
              <a:t>回顧性評分任務</a:t>
            </a:r>
            <a:r>
              <a:rPr lang="zh-TW" altLang="en-US" sz="2800" b="1" dirty="0">
                <a:solidFill>
                  <a:prstClr val="black"/>
                </a:solidFill>
                <a:latin typeface="微軟正黑體" panose="020B0604030504040204" pitchFamily="34" charset="-120"/>
                <a:ea typeface="微軟正黑體" panose="020B0604030504040204" pitchFamily="34" charset="-120"/>
              </a:rPr>
              <a:t>是對前兩種的補充，提供有關危害意識和風險感知在經驗上差異的訊息。</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24854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駕駛情況</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627017" y="2130904"/>
            <a:ext cx="9202518"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交通場景影片</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城市、住宅區</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中包括</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種類型的危害事物：</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 行人 </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 車輛 </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 無危害</a:t>
            </a:r>
          </a:p>
        </p:txBody>
      </p:sp>
      <p:grpSp>
        <p:nvGrpSpPr>
          <p:cNvPr id="3" name="群組 2">
            <a:extLst>
              <a:ext uri="{FF2B5EF4-FFF2-40B4-BE49-F238E27FC236}">
                <a16:creationId xmlns:a16="http://schemas.microsoft.com/office/drawing/2014/main" id="{1DBDE0F3-4A72-4E0A-B856-61FEE6D5B5A6}"/>
              </a:ext>
            </a:extLst>
          </p:cNvPr>
          <p:cNvGrpSpPr/>
          <p:nvPr/>
        </p:nvGrpSpPr>
        <p:grpSpPr>
          <a:xfrm>
            <a:off x="668964" y="3542172"/>
            <a:ext cx="3075188" cy="667940"/>
            <a:chOff x="627017" y="3041754"/>
            <a:chExt cx="3075188" cy="667940"/>
          </a:xfrm>
        </p:grpSpPr>
        <p:sp>
          <p:nvSpPr>
            <p:cNvPr id="2" name="矩形: 圓角 1">
              <a:extLst>
                <a:ext uri="{FF2B5EF4-FFF2-40B4-BE49-F238E27FC236}">
                  <a16:creationId xmlns:a16="http://schemas.microsoft.com/office/drawing/2014/main" id="{E1E38507-A2CF-4FFA-A4FB-9D45D4B840ED}"/>
                </a:ext>
              </a:extLst>
            </p:cNvPr>
            <p:cNvSpPr/>
            <p:nvPr/>
          </p:nvSpPr>
          <p:spPr>
            <a:xfrm>
              <a:off x="627017" y="3041754"/>
              <a:ext cx="3075188" cy="667940"/>
            </a:xfrm>
            <a:prstGeom prst="roundRect">
              <a:avLst/>
            </a:prstGeom>
            <a:solidFill>
              <a:srgbClr val="F9B3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a:extLst>
                <a:ext uri="{FF2B5EF4-FFF2-40B4-BE49-F238E27FC236}">
                  <a16:creationId xmlns:a16="http://schemas.microsoft.com/office/drawing/2014/main" id="{325203E6-72F2-4104-B963-98D2F99543AB}"/>
                </a:ext>
              </a:extLst>
            </p:cNvPr>
            <p:cNvSpPr/>
            <p:nvPr/>
          </p:nvSpPr>
          <p:spPr>
            <a:xfrm>
              <a:off x="779417" y="3111285"/>
              <a:ext cx="2766671"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可發現性的危害</a:t>
              </a:r>
            </a:p>
          </p:txBody>
        </p:sp>
      </p:grpSp>
      <p:grpSp>
        <p:nvGrpSpPr>
          <p:cNvPr id="21" name="群組 20">
            <a:extLst>
              <a:ext uri="{FF2B5EF4-FFF2-40B4-BE49-F238E27FC236}">
                <a16:creationId xmlns:a16="http://schemas.microsoft.com/office/drawing/2014/main" id="{88C02A82-6D01-466A-B02D-F68FE3C09E9C}"/>
              </a:ext>
            </a:extLst>
          </p:cNvPr>
          <p:cNvGrpSpPr/>
          <p:nvPr/>
        </p:nvGrpSpPr>
        <p:grpSpPr>
          <a:xfrm>
            <a:off x="3932814" y="3549407"/>
            <a:ext cx="3806907" cy="667940"/>
            <a:chOff x="627017" y="3041754"/>
            <a:chExt cx="3075188" cy="667940"/>
          </a:xfrm>
        </p:grpSpPr>
        <p:sp>
          <p:nvSpPr>
            <p:cNvPr id="22" name="矩形: 圓角 21">
              <a:extLst>
                <a:ext uri="{FF2B5EF4-FFF2-40B4-BE49-F238E27FC236}">
                  <a16:creationId xmlns:a16="http://schemas.microsoft.com/office/drawing/2014/main" id="{45859702-C18C-44F5-B31C-97BF633AA232}"/>
                </a:ext>
              </a:extLst>
            </p:cNvPr>
            <p:cNvSpPr/>
            <p:nvPr/>
          </p:nvSpPr>
          <p:spPr>
            <a:xfrm>
              <a:off x="627017" y="3041754"/>
              <a:ext cx="3075188" cy="667940"/>
            </a:xfrm>
            <a:prstGeom prst="roundRect">
              <a:avLst/>
            </a:prstGeom>
            <a:solidFill>
              <a:srgbClr val="F9B3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a:extLst>
                <a:ext uri="{FF2B5EF4-FFF2-40B4-BE49-F238E27FC236}">
                  <a16:creationId xmlns:a16="http://schemas.microsoft.com/office/drawing/2014/main" id="{A19C0AD6-7227-423D-9A85-09790C8813A0}"/>
                </a:ext>
              </a:extLst>
            </p:cNvPr>
            <p:cNvSpPr/>
            <p:nvPr/>
          </p:nvSpPr>
          <p:spPr>
            <a:xfrm>
              <a:off x="779417" y="3111285"/>
              <a:ext cx="2766671"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遮蓋不可發現的危害</a:t>
              </a:r>
            </a:p>
          </p:txBody>
        </p:sp>
      </p:grpSp>
      <p:grpSp>
        <p:nvGrpSpPr>
          <p:cNvPr id="24" name="群組 23">
            <a:extLst>
              <a:ext uri="{FF2B5EF4-FFF2-40B4-BE49-F238E27FC236}">
                <a16:creationId xmlns:a16="http://schemas.microsoft.com/office/drawing/2014/main" id="{7718E7C6-8509-4320-A080-D4DD4EACE32B}"/>
              </a:ext>
            </a:extLst>
          </p:cNvPr>
          <p:cNvGrpSpPr/>
          <p:nvPr/>
        </p:nvGrpSpPr>
        <p:grpSpPr>
          <a:xfrm>
            <a:off x="7928383" y="3542172"/>
            <a:ext cx="3806907" cy="667940"/>
            <a:chOff x="627017" y="3041754"/>
            <a:chExt cx="3075188" cy="667940"/>
          </a:xfrm>
        </p:grpSpPr>
        <p:sp>
          <p:nvSpPr>
            <p:cNvPr id="25" name="矩形: 圓角 24">
              <a:extLst>
                <a:ext uri="{FF2B5EF4-FFF2-40B4-BE49-F238E27FC236}">
                  <a16:creationId xmlns:a16="http://schemas.microsoft.com/office/drawing/2014/main" id="{F8631CCA-6C52-4C24-B9E6-93D1D2289C68}"/>
                </a:ext>
              </a:extLst>
            </p:cNvPr>
            <p:cNvSpPr/>
            <p:nvPr/>
          </p:nvSpPr>
          <p:spPr>
            <a:xfrm>
              <a:off x="627017" y="3041754"/>
              <a:ext cx="3075188" cy="667940"/>
            </a:xfrm>
            <a:prstGeom prst="roundRect">
              <a:avLst/>
            </a:prstGeom>
            <a:solidFill>
              <a:srgbClr val="F9B3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矩形 25">
              <a:extLst>
                <a:ext uri="{FF2B5EF4-FFF2-40B4-BE49-F238E27FC236}">
                  <a16:creationId xmlns:a16="http://schemas.microsoft.com/office/drawing/2014/main" id="{D2129BA7-2540-4493-8020-E2711EC331E3}"/>
                </a:ext>
              </a:extLst>
            </p:cNvPr>
            <p:cNvSpPr/>
            <p:nvPr/>
          </p:nvSpPr>
          <p:spPr>
            <a:xfrm>
              <a:off x="779417" y="3111285"/>
              <a:ext cx="2766671"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潛在不可發現的危害</a:t>
              </a:r>
            </a:p>
          </p:txBody>
        </p:sp>
      </p:grpSp>
      <p:cxnSp>
        <p:nvCxnSpPr>
          <p:cNvPr id="6" name="直線單箭頭接點 5">
            <a:extLst>
              <a:ext uri="{FF2B5EF4-FFF2-40B4-BE49-F238E27FC236}">
                <a16:creationId xmlns:a16="http://schemas.microsoft.com/office/drawing/2014/main" id="{BBD57457-9F85-4555-A956-133793051DD1}"/>
              </a:ext>
            </a:extLst>
          </p:cNvPr>
          <p:cNvCxnSpPr/>
          <p:nvPr/>
        </p:nvCxnSpPr>
        <p:spPr>
          <a:xfrm>
            <a:off x="2185639" y="4217347"/>
            <a:ext cx="0" cy="46835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矩形 6">
            <a:extLst>
              <a:ext uri="{FF2B5EF4-FFF2-40B4-BE49-F238E27FC236}">
                <a16:creationId xmlns:a16="http://schemas.microsoft.com/office/drawing/2014/main" id="{A355BD12-DE29-4C31-9632-71927FE1152D}"/>
              </a:ext>
            </a:extLst>
          </p:cNvPr>
          <p:cNvSpPr/>
          <p:nvPr/>
        </p:nvSpPr>
        <p:spPr>
          <a:xfrm>
            <a:off x="137466" y="5128501"/>
            <a:ext cx="4134465"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行人在駕駛者面前過馬路</a:t>
            </a:r>
          </a:p>
        </p:txBody>
      </p:sp>
      <p:cxnSp>
        <p:nvCxnSpPr>
          <p:cNvPr id="27" name="直線單箭頭接點 26">
            <a:extLst>
              <a:ext uri="{FF2B5EF4-FFF2-40B4-BE49-F238E27FC236}">
                <a16:creationId xmlns:a16="http://schemas.microsoft.com/office/drawing/2014/main" id="{20D14EF2-62E8-4712-AD6E-903C7BA63F96}"/>
              </a:ext>
            </a:extLst>
          </p:cNvPr>
          <p:cNvCxnSpPr>
            <a:cxnSpLocks/>
          </p:cNvCxnSpPr>
          <p:nvPr/>
        </p:nvCxnSpPr>
        <p:spPr>
          <a:xfrm>
            <a:off x="5792325" y="4217347"/>
            <a:ext cx="0" cy="115754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矩形 27">
            <a:extLst>
              <a:ext uri="{FF2B5EF4-FFF2-40B4-BE49-F238E27FC236}">
                <a16:creationId xmlns:a16="http://schemas.microsoft.com/office/drawing/2014/main" id="{4F3ECF18-2E14-49B9-8F71-AC766188B2FB}"/>
              </a:ext>
            </a:extLst>
          </p:cNvPr>
          <p:cNvSpPr/>
          <p:nvPr/>
        </p:nvSpPr>
        <p:spPr>
          <a:xfrm>
            <a:off x="1634179" y="5655193"/>
            <a:ext cx="8084264"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行人可能被擋在旁邊停靠的汽車後面但沒有過馬路</a:t>
            </a:r>
          </a:p>
        </p:txBody>
      </p:sp>
      <p:cxnSp>
        <p:nvCxnSpPr>
          <p:cNvPr id="29" name="直線單箭頭接點 28">
            <a:extLst>
              <a:ext uri="{FF2B5EF4-FFF2-40B4-BE49-F238E27FC236}">
                <a16:creationId xmlns:a16="http://schemas.microsoft.com/office/drawing/2014/main" id="{51C314AE-C2E4-424B-82E0-45EF8222C475}"/>
              </a:ext>
            </a:extLst>
          </p:cNvPr>
          <p:cNvCxnSpPr>
            <a:cxnSpLocks/>
          </p:cNvCxnSpPr>
          <p:nvPr/>
        </p:nvCxnSpPr>
        <p:spPr>
          <a:xfrm>
            <a:off x="9829535" y="4267690"/>
            <a:ext cx="0" cy="177627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矩形 29">
            <a:extLst>
              <a:ext uri="{FF2B5EF4-FFF2-40B4-BE49-F238E27FC236}">
                <a16:creationId xmlns:a16="http://schemas.microsoft.com/office/drawing/2014/main" id="{334D644B-C11D-4BDC-828A-DBE9A261DCBD}"/>
              </a:ext>
            </a:extLst>
          </p:cNvPr>
          <p:cNvSpPr/>
          <p:nvPr/>
        </p:nvSpPr>
        <p:spPr>
          <a:xfrm>
            <a:off x="5363682" y="6296297"/>
            <a:ext cx="6647974"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駕駛者看到行人站在路邊，但沒有過馬路</a:t>
            </a:r>
          </a:p>
        </p:txBody>
      </p:sp>
    </p:spTree>
    <p:extLst>
      <p:ext uri="{BB962C8B-B14F-4D97-AF65-F5344CB8AC3E}">
        <p14:creationId xmlns:p14="http://schemas.microsoft.com/office/powerpoint/2010/main" val="352399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0" y="2039884"/>
            <a:ext cx="11091538"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實際的危害識別任務</a:t>
            </a:r>
            <a:endParaRPr lang="en-US" altLang="zh-TW" sz="2800" b="1" dirty="0">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危害分類任務</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危害評分任務</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8E2719A7-2BD4-49AC-A723-6F83161F5ADA}"/>
              </a:ext>
            </a:extLst>
          </p:cNvPr>
          <p:cNvSpPr/>
          <p:nvPr/>
        </p:nvSpPr>
        <p:spPr>
          <a:xfrm>
            <a:off x="0" y="1532759"/>
            <a:ext cx="6096000" cy="523220"/>
          </a:xfrm>
          <a:prstGeom prst="rect">
            <a:avLst/>
          </a:prstGeom>
        </p:spPr>
        <p:txBody>
          <a:bodyPr>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種測試任務類型：</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A957EC7A-4C54-4F44-8B3E-FB5EC6E1652C}"/>
              </a:ext>
            </a:extLst>
          </p:cNvPr>
          <p:cNvSpPr/>
          <p:nvPr/>
        </p:nvSpPr>
        <p:spPr>
          <a:xfrm>
            <a:off x="0" y="3408784"/>
            <a:ext cx="11198967" cy="523220"/>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對危害意識和風險感知能力及其相互關係進行研究。</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2F63A7E8-9259-4D74-A806-4EFF66937B96}"/>
              </a:ext>
            </a:extLst>
          </p:cNvPr>
          <p:cNvSpPr/>
          <p:nvPr/>
        </p:nvSpPr>
        <p:spPr>
          <a:xfrm>
            <a:off x="0" y="3915909"/>
            <a:ext cx="2319454" cy="523220"/>
          </a:xfrm>
          <a:prstGeom prst="rect">
            <a:avLst/>
          </a:prstGeom>
        </p:spPr>
        <p:txBody>
          <a:bodyPr wrap="square">
            <a:spAutoFit/>
          </a:bodyPr>
          <a:lstStyle/>
          <a:p>
            <a:pPr lvl="0"/>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組駕駛者：</a:t>
            </a:r>
          </a:p>
        </p:txBody>
      </p:sp>
      <p:sp>
        <p:nvSpPr>
          <p:cNvPr id="2" name="矩形 1">
            <a:extLst>
              <a:ext uri="{FF2B5EF4-FFF2-40B4-BE49-F238E27FC236}">
                <a16:creationId xmlns:a16="http://schemas.microsoft.com/office/drawing/2014/main" id="{75A30CBB-B3EF-4D62-83F4-D783E500248C}"/>
              </a:ext>
            </a:extLst>
          </p:cNvPr>
          <p:cNvSpPr/>
          <p:nvPr/>
        </p:nvSpPr>
        <p:spPr>
          <a:xfrm>
            <a:off x="0" y="4423034"/>
            <a:ext cx="6623929" cy="523220"/>
          </a:xfrm>
          <a:prstGeom prst="rect">
            <a:avLst/>
          </a:prstGeom>
        </p:spPr>
        <p:txBody>
          <a:bodyPr wrap="none">
            <a:spAutoFit/>
          </a:bodyPr>
          <a:lstStyle/>
          <a:p>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）年輕駕駛者（</a:t>
            </a:r>
            <a:r>
              <a:rPr lang="en-US" altLang="zh-TW" sz="2800" b="1" dirty="0">
                <a:latin typeface="微軟正黑體" panose="020B0604030504040204" pitchFamily="34" charset="-120"/>
                <a:ea typeface="微軟正黑體" panose="020B0604030504040204" pitchFamily="34" charset="-120"/>
              </a:rPr>
              <a:t>&lt;3</a:t>
            </a:r>
            <a:r>
              <a:rPr lang="zh-TW" altLang="en-US" sz="2800" b="1" dirty="0">
                <a:latin typeface="微軟正黑體" panose="020B0604030504040204" pitchFamily="34" charset="-120"/>
                <a:ea typeface="微軟正黑體" panose="020B0604030504040204" pitchFamily="34" charset="-120"/>
              </a:rPr>
              <a:t>個月的駕駛經驗）</a:t>
            </a:r>
          </a:p>
        </p:txBody>
      </p:sp>
      <p:sp>
        <p:nvSpPr>
          <p:cNvPr id="9" name="矩形 8">
            <a:extLst>
              <a:ext uri="{FF2B5EF4-FFF2-40B4-BE49-F238E27FC236}">
                <a16:creationId xmlns:a16="http://schemas.microsoft.com/office/drawing/2014/main" id="{B9954607-B65E-4E8E-9281-F61DACE560C2}"/>
              </a:ext>
            </a:extLst>
          </p:cNvPr>
          <p:cNvSpPr/>
          <p:nvPr/>
        </p:nvSpPr>
        <p:spPr>
          <a:xfrm>
            <a:off x="0" y="4930159"/>
            <a:ext cx="7433445" cy="523220"/>
          </a:xfrm>
          <a:prstGeom prst="rect">
            <a:avLst/>
          </a:prstGeom>
        </p:spPr>
        <p:txBody>
          <a:bodyPr wrap="none">
            <a:spAutoFit/>
          </a:bodyPr>
          <a:lstStyle/>
          <a:p>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）經驗豐富的駕駛員（至少</a:t>
            </a:r>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年駕駛經驗）</a:t>
            </a:r>
          </a:p>
        </p:txBody>
      </p:sp>
      <p:sp>
        <p:nvSpPr>
          <p:cNvPr id="14" name="矩形 13">
            <a:extLst>
              <a:ext uri="{FF2B5EF4-FFF2-40B4-BE49-F238E27FC236}">
                <a16:creationId xmlns:a16="http://schemas.microsoft.com/office/drawing/2014/main" id="{3EFE20E5-644B-4FBE-8BC7-CBE3655C5AD3}"/>
              </a:ext>
            </a:extLst>
          </p:cNvPr>
          <p:cNvSpPr/>
          <p:nvPr/>
        </p:nvSpPr>
        <p:spPr>
          <a:xfrm>
            <a:off x="0" y="5437284"/>
            <a:ext cx="11597268" cy="1815882"/>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）計程車司機 </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 累積豐富駕駛經驗的商業司機 </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 </a:t>
            </a:r>
            <a:endParaRPr lang="en-US" altLang="zh-TW" sz="2800" b="1" dirty="0">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latin typeface="微軟正黑體" panose="020B0604030504040204" pitchFamily="34" charset="-120"/>
                <a:ea typeface="微軟正黑體" panose="020B0604030504040204" pitchFamily="34" charset="-120"/>
              </a:rPr>
              <a:t>Woollett et al. (2009) </a:t>
            </a:r>
            <a:r>
              <a:rPr lang="zh-TW" altLang="en-US" sz="2800" b="1" dirty="0">
                <a:latin typeface="微軟正黑體" panose="020B0604030504040204" pitchFamily="34" charset="-120"/>
                <a:ea typeface="微軟正黑體" panose="020B0604030504040204" pitchFamily="34" charset="-120"/>
              </a:rPr>
              <a:t>的研究中發現與巴士司機進行比較時，計程車司機被認為是一群經驗豐富的駕駛者。</a:t>
            </a:r>
          </a:p>
          <a:p>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5218129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110768</TotalTime>
  <Words>4110</Words>
  <Application>Microsoft Office PowerPoint</Application>
  <PresentationFormat>寬螢幕</PresentationFormat>
  <Paragraphs>526</Paragraphs>
  <Slides>38</Slides>
  <Notes>38</Notes>
  <HiddenSlides>1</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38</vt:i4>
      </vt:variant>
    </vt:vector>
  </HeadingPairs>
  <TitlesOfParts>
    <vt:vector size="47" baseType="lpstr">
      <vt:lpstr>等线</vt:lpstr>
      <vt:lpstr>NexusSerif</vt:lpstr>
      <vt:lpstr>微軟正黑體</vt:lpstr>
      <vt:lpstr>新細明體</vt:lpstr>
      <vt:lpstr>Arial</vt:lpstr>
      <vt:lpstr>Calibri</vt:lpstr>
      <vt:lpstr>Calibri Light</vt:lpstr>
      <vt:lpstr>Wingdings</vt:lpstr>
      <vt:lpstr>Office 佈景主題</vt:lpstr>
      <vt:lpstr>Exploring the effects of driving experience on hazard awareness and risk perception via real-time hazard identification, hazard classification, and rating tasks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cp:lastModifiedBy>
  <cp:revision>1285</cp:revision>
  <cp:lastPrinted>2020-02-05T01:20:37Z</cp:lastPrinted>
  <dcterms:created xsi:type="dcterms:W3CDTF">2019-09-16T01:58:32Z</dcterms:created>
  <dcterms:modified xsi:type="dcterms:W3CDTF">2020-06-12T06:01:04Z</dcterms:modified>
</cp:coreProperties>
</file>